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29"/>
  </p:notesMasterIdLst>
  <p:sldIdLst>
    <p:sldId id="298" r:id="rId4"/>
    <p:sldId id="297" r:id="rId5"/>
    <p:sldId id="296" r:id="rId6"/>
    <p:sldId id="256" r:id="rId7"/>
    <p:sldId id="258" r:id="rId8"/>
    <p:sldId id="287" r:id="rId9"/>
    <p:sldId id="259" r:id="rId10"/>
    <p:sldId id="260" r:id="rId11"/>
    <p:sldId id="294" r:id="rId12"/>
    <p:sldId id="262" r:id="rId13"/>
    <p:sldId id="286" r:id="rId14"/>
    <p:sldId id="285" r:id="rId15"/>
    <p:sldId id="279" r:id="rId16"/>
    <p:sldId id="263" r:id="rId17"/>
    <p:sldId id="284" r:id="rId18"/>
    <p:sldId id="281" r:id="rId19"/>
    <p:sldId id="282" r:id="rId20"/>
    <p:sldId id="283" r:id="rId21"/>
    <p:sldId id="264" r:id="rId22"/>
    <p:sldId id="265" r:id="rId23"/>
    <p:sldId id="289" r:id="rId24"/>
    <p:sldId id="292" r:id="rId25"/>
    <p:sldId id="291" r:id="rId26"/>
    <p:sldId id="290" r:id="rId27"/>
    <p:sldId id="293" r:id="rId28"/>
  </p:sldIdLst>
  <p:sldSz cx="12192000" cy="594042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2CC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95797" autoAdjust="0"/>
  </p:normalViewPr>
  <p:slideViewPr>
    <p:cSldViewPr snapToGrid="0" showGuides="1">
      <p:cViewPr varScale="1">
        <p:scale>
          <a:sx n="73" d="100"/>
          <a:sy n="73" d="100"/>
        </p:scale>
        <p:origin x="-114" y="-492"/>
      </p:cViewPr>
      <p:guideLst>
        <p:guide orient="horz" pos="2143"/>
        <p:guide orient="horz" pos="1871"/>
        <p:guide pos="50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4185A-BFBB-45A3-BEF9-98B5B2710E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3525" y="1143000"/>
            <a:ext cx="6330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3BCE3-FC8C-44BC-B788-51DDF5445E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2800" y="1996642"/>
            <a:ext cx="11125200" cy="1123457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5195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33800" y="4141796"/>
            <a:ext cx="4724400" cy="501224"/>
          </a:xfrm>
          <a:solidFill>
            <a:schemeClr val="bg1">
              <a:alpha val="66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80">
                <a:solidFill>
                  <a:srgbClr val="5F5F5F"/>
                </a:solidFill>
              </a:defRPr>
            </a:lvl1pPr>
            <a:lvl2pPr marL="396240" indent="0" algn="ctr">
              <a:buNone/>
              <a:defRPr sz="1730"/>
            </a:lvl2pPr>
            <a:lvl3pPr marL="791845" indent="0" algn="ctr">
              <a:buNone/>
              <a:defRPr sz="1560"/>
            </a:lvl3pPr>
            <a:lvl4pPr marL="1188085" indent="0" algn="ctr">
              <a:buNone/>
              <a:defRPr sz="1385"/>
            </a:lvl4pPr>
            <a:lvl5pPr marL="1584325" indent="0" algn="ctr">
              <a:buNone/>
              <a:defRPr sz="1385"/>
            </a:lvl5pPr>
            <a:lvl6pPr marL="1979930" indent="0" algn="ctr">
              <a:buNone/>
              <a:defRPr sz="1385"/>
            </a:lvl6pPr>
            <a:lvl7pPr marL="2376170" indent="0" algn="ctr">
              <a:buNone/>
              <a:defRPr sz="1385"/>
            </a:lvl7pPr>
            <a:lvl8pPr marL="2772410" indent="0" algn="ctr">
              <a:buNone/>
              <a:defRPr sz="1385"/>
            </a:lvl8pPr>
            <a:lvl9pPr marL="3168015" indent="0" algn="ctr">
              <a:buNone/>
              <a:defRPr sz="138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826096-21B3-4C50-AF51-EC953EA12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28279-F16D-47B3-AD0E-C6A78FEAE1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6096-21B3-4C50-AF51-EC953EA12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8279-F16D-47B3-AD0E-C6A78FEAE16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357704"/>
            <a:ext cx="11237912" cy="4829168"/>
          </a:xfrm>
        </p:spPr>
        <p:txBody>
          <a:bodyPr/>
          <a:lstStyle>
            <a:lvl1pPr marL="247650" indent="-247650">
              <a:buFont typeface="Arial" panose="020B0604020202020204" pitchFamily="34" charset="0"/>
              <a:buChar char="•"/>
              <a:defRPr sz="2080"/>
            </a:lvl1pPr>
            <a:lvl2pPr>
              <a:defRPr sz="1730"/>
            </a:lvl2pPr>
            <a:lvl3pPr>
              <a:defRPr sz="1560"/>
            </a:lvl3pPr>
            <a:lvl4pPr>
              <a:defRPr sz="1560"/>
            </a:lvl4pPr>
            <a:lvl5pPr>
              <a:defRPr sz="156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00700" y="972195"/>
            <a:ext cx="6191250" cy="2068148"/>
          </a:xfrm>
        </p:spPr>
        <p:txBody>
          <a:bodyPr anchor="b"/>
          <a:lstStyle>
            <a:lvl1pPr algn="l">
              <a:defRPr sz="5195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00700" y="3120099"/>
            <a:ext cx="6191250" cy="1434227"/>
          </a:xfrm>
        </p:spPr>
        <p:txBody>
          <a:bodyPr/>
          <a:lstStyle>
            <a:lvl1pPr marL="0" indent="0" algn="l">
              <a:buNone/>
              <a:defRPr sz="2080">
                <a:solidFill>
                  <a:srgbClr val="808080"/>
                </a:solidFill>
              </a:defRPr>
            </a:lvl1pPr>
            <a:lvl2pPr marL="396240" indent="0" algn="ctr">
              <a:buNone/>
              <a:defRPr sz="1730"/>
            </a:lvl2pPr>
            <a:lvl3pPr marL="791845" indent="0" algn="ctr">
              <a:buNone/>
              <a:defRPr sz="1560"/>
            </a:lvl3pPr>
            <a:lvl4pPr marL="1188085" indent="0" algn="ctr">
              <a:buNone/>
              <a:defRPr sz="1385"/>
            </a:lvl4pPr>
            <a:lvl5pPr marL="1584325" indent="0" algn="ctr">
              <a:buNone/>
              <a:defRPr sz="1385"/>
            </a:lvl5pPr>
            <a:lvl6pPr marL="1979930" indent="0" algn="ctr">
              <a:buNone/>
              <a:defRPr sz="1385"/>
            </a:lvl6pPr>
            <a:lvl7pPr marL="2376170" indent="0" algn="ctr">
              <a:buNone/>
              <a:defRPr sz="1385"/>
            </a:lvl7pPr>
            <a:lvl8pPr marL="2772410" indent="0" algn="ctr">
              <a:buNone/>
              <a:defRPr sz="1385"/>
            </a:lvl8pPr>
            <a:lvl9pPr marL="3168015" indent="0" algn="ctr">
              <a:buNone/>
              <a:defRPr sz="138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1" t="54304" b="-1"/>
          <a:stretch>
            <a:fillRect/>
          </a:stretch>
        </p:blipFill>
        <p:spPr>
          <a:xfrm>
            <a:off x="9383454" y="5312154"/>
            <a:ext cx="2775248" cy="56474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89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448"/>
          <a:stretch>
            <a:fillRect/>
          </a:stretch>
        </p:blipFill>
        <p:spPr>
          <a:xfrm>
            <a:off x="8298815" y="5031211"/>
            <a:ext cx="938530" cy="845410"/>
          </a:xfrm>
          <a:prstGeom prst="rect">
            <a:avLst/>
          </a:prstGeom>
        </p:spPr>
      </p:pic>
      <p:sp>
        <p:nvSpPr>
          <p:cNvPr id="9" name="任意多边形 8"/>
          <p:cNvSpPr/>
          <p:nvPr userDrawn="1"/>
        </p:nvSpPr>
        <p:spPr>
          <a:xfrm>
            <a:off x="-26181" y="-16979"/>
            <a:ext cx="3848100" cy="3877777"/>
          </a:xfrm>
          <a:custGeom>
            <a:avLst/>
            <a:gdLst>
              <a:gd name="connsiteX0" fmla="*/ 0 w 3848100"/>
              <a:gd name="connsiteY0" fmla="*/ 0 h 4476750"/>
              <a:gd name="connsiteX1" fmla="*/ 3848100 w 3848100"/>
              <a:gd name="connsiteY1" fmla="*/ 0 h 4476750"/>
              <a:gd name="connsiteX2" fmla="*/ 0 w 3848100"/>
              <a:gd name="connsiteY2" fmla="*/ 4476750 h 447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8100" h="4476750">
                <a:moveTo>
                  <a:pt x="0" y="0"/>
                </a:moveTo>
                <a:lnTo>
                  <a:pt x="3848100" y="0"/>
                </a:lnTo>
                <a:lnTo>
                  <a:pt x="0" y="4476750"/>
                </a:lnTo>
                <a:close/>
              </a:path>
            </a:pathLst>
          </a:custGeom>
          <a:solidFill>
            <a:srgbClr val="FFBF2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6567" tIns="436567" bIns="0" rtlCol="0" anchor="t" anchorCtr="0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7625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11700" y="5505894"/>
            <a:ext cx="2743200" cy="316273"/>
          </a:xfrm>
        </p:spPr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26181" y="-16979"/>
            <a:ext cx="12218181" cy="5957404"/>
            <a:chOff x="-26181" y="-19602"/>
            <a:chExt cx="12218181" cy="6877602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-12248" y="0"/>
              <a:ext cx="12192000" cy="6858000"/>
            </a:xfrm>
            <a:prstGeom prst="rect">
              <a:avLst/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184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 userDrawn="1"/>
          </p:nvSpPr>
          <p:spPr>
            <a:xfrm>
              <a:off x="-26181" y="-19602"/>
              <a:ext cx="3848100" cy="4476750"/>
            </a:xfrm>
            <a:custGeom>
              <a:avLst/>
              <a:gdLst>
                <a:gd name="connsiteX0" fmla="*/ 0 w 3848100"/>
                <a:gd name="connsiteY0" fmla="*/ 0 h 4476750"/>
                <a:gd name="connsiteX1" fmla="*/ 3848100 w 3848100"/>
                <a:gd name="connsiteY1" fmla="*/ 0 h 4476750"/>
                <a:gd name="connsiteX2" fmla="*/ 0 w 3848100"/>
                <a:gd name="connsiteY2" fmla="*/ 4476750 h 447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8100" h="4476750">
                  <a:moveTo>
                    <a:pt x="0" y="0"/>
                  </a:moveTo>
                  <a:lnTo>
                    <a:pt x="3848100" y="0"/>
                  </a:lnTo>
                  <a:lnTo>
                    <a:pt x="0" y="4476750"/>
                  </a:lnTo>
                  <a:close/>
                </a:path>
              </a:pathLst>
            </a:custGeom>
            <a:solidFill>
              <a:srgbClr val="FFB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tIns="504000" bIns="0" rtlCol="0" anchor="t" anchorCtr="0"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7625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1" name="任意多边形 10"/>
          <p:cNvSpPr/>
          <p:nvPr userDrawn="1"/>
        </p:nvSpPr>
        <p:spPr>
          <a:xfrm>
            <a:off x="704645" y="2087311"/>
            <a:ext cx="10160000" cy="1408101"/>
          </a:xfrm>
          <a:custGeom>
            <a:avLst/>
            <a:gdLst>
              <a:gd name="connsiteX0" fmla="*/ 1174384 w 9112656"/>
              <a:gd name="connsiteY0" fmla="*/ 0 h 1625600"/>
              <a:gd name="connsiteX1" fmla="*/ 9112656 w 9112656"/>
              <a:gd name="connsiteY1" fmla="*/ 0 h 1625600"/>
              <a:gd name="connsiteX2" fmla="*/ 9112656 w 9112656"/>
              <a:gd name="connsiteY2" fmla="*/ 1625600 h 1625600"/>
              <a:gd name="connsiteX3" fmla="*/ 0 w 9112656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2656" h="1625600">
                <a:moveTo>
                  <a:pt x="1174384" y="0"/>
                </a:moveTo>
                <a:lnTo>
                  <a:pt x="9112656" y="0"/>
                </a:lnTo>
                <a:lnTo>
                  <a:pt x="9112656" y="1625600"/>
                </a:lnTo>
                <a:lnTo>
                  <a:pt x="0" y="162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1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600" y="2086165"/>
            <a:ext cx="10159200" cy="1409487"/>
          </a:xfrm>
        </p:spPr>
        <p:txBody>
          <a:bodyPr rIns="90000" anchor="ctr" anchorCtr="0">
            <a:normAutofit/>
          </a:bodyPr>
          <a:lstStyle>
            <a:lvl1pPr algn="ctr">
              <a:defRPr sz="381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1" t="54304" b="-1"/>
          <a:stretch>
            <a:fillRect/>
          </a:stretch>
        </p:blipFill>
        <p:spPr>
          <a:xfrm>
            <a:off x="9473083" y="5294818"/>
            <a:ext cx="2592000" cy="527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63200" y="1621534"/>
            <a:ext cx="7074000" cy="1827343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80"/>
            </a:lvl1pPr>
            <a:lvl2pPr marL="396240" indent="0">
              <a:buNone/>
              <a:defRPr sz="1730"/>
            </a:lvl2pPr>
            <a:lvl3pPr marL="791845" indent="0">
              <a:buNone/>
              <a:defRPr sz="1560"/>
            </a:lvl3pPr>
            <a:lvl4pPr marL="1188085" indent="0">
              <a:buNone/>
              <a:defRPr sz="1560"/>
            </a:lvl4pPr>
            <a:lvl5pPr marL="1584325" indent="0">
              <a:buNone/>
              <a:defRPr sz="1560"/>
            </a:lvl5pPr>
          </a:lstStyle>
          <a:p>
            <a:r>
              <a:rPr lang="zh-CN" altLang="en-US" sz="2080" dirty="0" smtClean="0"/>
              <a:t>单击此处编辑文本</a:t>
            </a:r>
            <a:endParaRPr lang="en-US" altLang="zh-CN" sz="2080" dirty="0" smtClean="0"/>
          </a:p>
          <a:p>
            <a:pPr lvl="1"/>
            <a:r>
              <a:rPr lang="zh-CN" altLang="en-US" sz="1730" dirty="0" smtClean="0"/>
              <a:t>第二级</a:t>
            </a:r>
            <a:endParaRPr lang="zh-CN" altLang="en-US" sz="1730" dirty="0" smtClean="0"/>
          </a:p>
          <a:p>
            <a:pPr lvl="2"/>
            <a:r>
              <a:rPr lang="zh-CN" altLang="en-US" sz="1560" dirty="0" smtClean="0"/>
              <a:t>第三级</a:t>
            </a:r>
            <a:endParaRPr lang="zh-CN" altLang="en-US" sz="156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63200" y="3448877"/>
            <a:ext cx="7074000" cy="1827343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80"/>
            </a:lvl1pPr>
            <a:lvl2pPr marL="396240" indent="0">
              <a:buNone/>
              <a:defRPr sz="1730"/>
            </a:lvl2pPr>
            <a:lvl3pPr marL="791845" indent="0">
              <a:buNone/>
              <a:defRPr sz="1560"/>
            </a:lvl3pPr>
            <a:lvl4pPr marL="1188085" indent="0">
              <a:buNone/>
              <a:defRPr sz="1560"/>
            </a:lvl4pPr>
            <a:lvl5pPr marL="1584325" indent="0">
              <a:buNone/>
              <a:defRPr sz="1560"/>
            </a:lvl5pPr>
          </a:lstStyle>
          <a:p>
            <a:r>
              <a:rPr lang="zh-CN" altLang="en-US" sz="2080" dirty="0" smtClean="0"/>
              <a:t>单击此处编辑文本</a:t>
            </a:r>
            <a:endParaRPr lang="en-US" altLang="zh-CN" sz="2080" dirty="0" smtClean="0"/>
          </a:p>
          <a:p>
            <a:pPr lvl="1"/>
            <a:r>
              <a:rPr lang="zh-CN" altLang="en-US" sz="1730" dirty="0" smtClean="0"/>
              <a:t>第二级</a:t>
            </a:r>
            <a:endParaRPr lang="zh-CN" altLang="en-US" sz="1730" dirty="0" smtClean="0"/>
          </a:p>
          <a:p>
            <a:pPr lvl="2"/>
            <a:r>
              <a:rPr lang="zh-CN" altLang="en-US" sz="1560" dirty="0" smtClean="0"/>
              <a:t>第三级</a:t>
            </a:r>
            <a:endParaRPr lang="zh-CN" altLang="en-US" sz="156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800" y="0"/>
            <a:ext cx="10515600" cy="59248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122074"/>
            <a:ext cx="5157787" cy="713676"/>
          </a:xfrm>
        </p:spPr>
        <p:txBody>
          <a:bodyPr anchor="b">
            <a:normAutofit/>
          </a:bodyPr>
          <a:lstStyle>
            <a:lvl1pPr marL="0" indent="0">
              <a:buNone/>
              <a:defRPr sz="2425" b="1"/>
            </a:lvl1pPr>
            <a:lvl2pPr marL="396240" indent="0">
              <a:buNone/>
              <a:defRPr sz="1730" b="1"/>
            </a:lvl2pPr>
            <a:lvl3pPr marL="791845" indent="0">
              <a:buNone/>
              <a:defRPr sz="1560" b="1"/>
            </a:lvl3pPr>
            <a:lvl4pPr marL="1188085" indent="0">
              <a:buNone/>
              <a:defRPr sz="1385" b="1"/>
            </a:lvl4pPr>
            <a:lvl5pPr marL="1584325" indent="0">
              <a:buNone/>
              <a:defRPr sz="1385" b="1"/>
            </a:lvl5pPr>
            <a:lvl6pPr marL="1979930" indent="0">
              <a:buNone/>
              <a:defRPr sz="1385" b="1"/>
            </a:lvl6pPr>
            <a:lvl7pPr marL="2376170" indent="0">
              <a:buNone/>
              <a:defRPr sz="1385" b="1"/>
            </a:lvl7pPr>
            <a:lvl8pPr marL="2772410" indent="0">
              <a:buNone/>
              <a:defRPr sz="1385" b="1"/>
            </a:lvl8pPr>
            <a:lvl9pPr marL="3168015" indent="0">
              <a:buNone/>
              <a:defRPr sz="138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1835750"/>
            <a:ext cx="5157787" cy="3191604"/>
          </a:xfrm>
        </p:spPr>
        <p:txBody>
          <a:bodyPr>
            <a:normAutofit/>
          </a:bodyPr>
          <a:lstStyle>
            <a:lvl1pPr marL="297180" indent="-297180">
              <a:buFont typeface="Arial" panose="020B0604020202020204" pitchFamily="34" charset="0"/>
              <a:buChar char="•"/>
              <a:defRPr sz="2080"/>
            </a:lvl1pPr>
            <a:lvl2pPr>
              <a:defRPr sz="1730"/>
            </a:lvl2pPr>
            <a:lvl3pPr>
              <a:defRPr sz="1560"/>
            </a:lvl3pPr>
            <a:lvl4pPr>
              <a:defRPr sz="1560"/>
            </a:lvl4pPr>
            <a:lvl5pPr>
              <a:defRPr sz="1560"/>
            </a:lvl5pPr>
          </a:lstStyle>
          <a:p>
            <a:r>
              <a:rPr lang="zh-CN" altLang="en-US" sz="2080" dirty="0" smtClean="0"/>
              <a:t>单击此处编辑文本</a:t>
            </a:r>
            <a:endParaRPr lang="en-US" altLang="zh-CN" sz="2080" dirty="0" smtClean="0"/>
          </a:p>
          <a:p>
            <a:pPr lvl="1"/>
            <a:r>
              <a:rPr lang="zh-CN" altLang="en-US" sz="1730" dirty="0" smtClean="0"/>
              <a:t>第二级</a:t>
            </a:r>
            <a:endParaRPr lang="zh-CN" altLang="en-US" sz="1730" dirty="0" smtClean="0"/>
          </a:p>
          <a:p>
            <a:pPr lvl="2"/>
            <a:r>
              <a:rPr lang="zh-CN" altLang="en-US" sz="1560" dirty="0" smtClean="0"/>
              <a:t>第三级</a:t>
            </a:r>
            <a:endParaRPr lang="zh-CN" altLang="en-US" sz="156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122074"/>
            <a:ext cx="5183188" cy="713676"/>
          </a:xfrm>
        </p:spPr>
        <p:txBody>
          <a:bodyPr anchor="b"/>
          <a:lstStyle>
            <a:lvl1pPr marL="0" indent="0">
              <a:buNone/>
              <a:defRPr sz="2425" b="1"/>
            </a:lvl1pPr>
            <a:lvl2pPr marL="396240" indent="0">
              <a:buNone/>
              <a:defRPr sz="1730" b="1"/>
            </a:lvl2pPr>
            <a:lvl3pPr marL="791845" indent="0">
              <a:buNone/>
              <a:defRPr sz="1560" b="1"/>
            </a:lvl3pPr>
            <a:lvl4pPr marL="1188085" indent="0">
              <a:buNone/>
              <a:defRPr sz="1385" b="1"/>
            </a:lvl4pPr>
            <a:lvl5pPr marL="1584325" indent="0">
              <a:buNone/>
              <a:defRPr sz="1385" b="1"/>
            </a:lvl5pPr>
            <a:lvl6pPr marL="1979930" indent="0">
              <a:buNone/>
              <a:defRPr sz="1385" b="1"/>
            </a:lvl6pPr>
            <a:lvl7pPr marL="2376170" indent="0">
              <a:buNone/>
              <a:defRPr sz="1385" b="1"/>
            </a:lvl7pPr>
            <a:lvl8pPr marL="2772410" indent="0">
              <a:buNone/>
              <a:defRPr sz="1385" b="1"/>
            </a:lvl8pPr>
            <a:lvl9pPr marL="3168015" indent="0">
              <a:buNone/>
              <a:defRPr sz="138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1835750"/>
            <a:ext cx="5183188" cy="3191604"/>
          </a:xfrm>
        </p:spPr>
        <p:txBody>
          <a:bodyPr>
            <a:normAutofit/>
          </a:bodyPr>
          <a:lstStyle>
            <a:lvl1pPr marL="297180" indent="-297180">
              <a:buFont typeface="Arial" panose="020B0604020202020204" pitchFamily="34" charset="0"/>
              <a:buChar char="•"/>
              <a:defRPr sz="2080"/>
            </a:lvl1pPr>
            <a:lvl2pPr>
              <a:defRPr sz="1730"/>
            </a:lvl2pPr>
            <a:lvl3pPr>
              <a:defRPr sz="1560"/>
            </a:lvl3pPr>
            <a:lvl4pPr>
              <a:defRPr sz="1560"/>
            </a:lvl4pPr>
            <a:lvl5pPr>
              <a:defRPr sz="1560"/>
            </a:lvl5pPr>
          </a:lstStyle>
          <a:p>
            <a:r>
              <a:rPr lang="zh-CN" altLang="en-US" sz="2080" dirty="0" smtClean="0"/>
              <a:t>单击此处编辑文本</a:t>
            </a:r>
            <a:endParaRPr lang="en-US" altLang="zh-CN" sz="2080" dirty="0" smtClean="0"/>
          </a:p>
          <a:p>
            <a:pPr lvl="1"/>
            <a:r>
              <a:rPr lang="zh-CN" altLang="en-US" sz="1730" dirty="0" smtClean="0"/>
              <a:t>第二级</a:t>
            </a:r>
            <a:endParaRPr lang="zh-CN" altLang="en-US" sz="1730" dirty="0" smtClean="0"/>
          </a:p>
          <a:p>
            <a:pPr lvl="2"/>
            <a:r>
              <a:rPr lang="zh-CN" altLang="en-US" sz="1560" dirty="0" smtClean="0"/>
              <a:t>第三级</a:t>
            </a:r>
            <a:endParaRPr lang="zh-CN" altLang="en-US" sz="156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601600" y="972920"/>
            <a:ext cx="6192000" cy="2067455"/>
          </a:xfrm>
        </p:spPr>
        <p:txBody>
          <a:bodyPr anchor="b" anchorCtr="0">
            <a:normAutofit/>
          </a:bodyPr>
          <a:lstStyle>
            <a:lvl1pPr>
              <a:defRPr sz="8315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050020" y="5505894"/>
            <a:ext cx="2743200" cy="316273"/>
          </a:xfrm>
        </p:spPr>
        <p:txBody>
          <a:bodyPr/>
          <a:lstStyle>
            <a:lvl1pPr algn="r">
              <a:defRPr/>
            </a:lvl1pPr>
          </a:lstStyle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1" t="54304" b="-1"/>
          <a:stretch>
            <a:fillRect/>
          </a:stretch>
        </p:blipFill>
        <p:spPr>
          <a:xfrm>
            <a:off x="1783868" y="5400426"/>
            <a:ext cx="2592000" cy="5274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800" y="0"/>
            <a:ext cx="10515600" cy="592483"/>
          </a:xfrm>
        </p:spPr>
        <p:txBody>
          <a:bodyPr anchor="ctr" anchorCtr="0">
            <a:normAutofit/>
          </a:bodyPr>
          <a:lstStyle>
            <a:lvl1pPr>
              <a:defRPr sz="346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1540457"/>
            <a:ext cx="7113600" cy="3464468"/>
          </a:xfrm>
        </p:spPr>
        <p:txBody>
          <a:bodyPr anchor="ctr" anchorCtr="0"/>
          <a:lstStyle>
            <a:lvl1pPr marL="0" indent="0">
              <a:buNone/>
              <a:defRPr sz="2770"/>
            </a:lvl1pPr>
            <a:lvl2pPr marL="396240" indent="0">
              <a:buNone/>
              <a:defRPr sz="2425"/>
            </a:lvl2pPr>
            <a:lvl3pPr marL="791845" indent="0">
              <a:buNone/>
              <a:defRPr sz="2080"/>
            </a:lvl3pPr>
            <a:lvl4pPr marL="1188085" indent="0">
              <a:buNone/>
              <a:defRPr sz="1730"/>
            </a:lvl4pPr>
            <a:lvl5pPr marL="1584325" indent="0">
              <a:buNone/>
              <a:defRPr sz="1730"/>
            </a:lvl5pPr>
            <a:lvl6pPr marL="1979930" indent="0">
              <a:buNone/>
              <a:defRPr sz="1730"/>
            </a:lvl6pPr>
            <a:lvl7pPr marL="2376170" indent="0">
              <a:buNone/>
              <a:defRPr sz="1730"/>
            </a:lvl7pPr>
            <a:lvl8pPr marL="2772410" indent="0">
              <a:buNone/>
              <a:defRPr sz="1730"/>
            </a:lvl8pPr>
            <a:lvl9pPr marL="3168015" indent="0">
              <a:buNone/>
              <a:defRPr sz="173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113600" y="1540457"/>
            <a:ext cx="5079600" cy="3476942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560">
                <a:solidFill>
                  <a:schemeClr val="bg1"/>
                </a:solidFill>
              </a:defRPr>
            </a:lvl1pPr>
            <a:lvl2pPr marL="396240" indent="0">
              <a:buNone/>
              <a:defRPr sz="1215"/>
            </a:lvl2pPr>
            <a:lvl3pPr marL="791845" indent="0">
              <a:buNone/>
              <a:defRPr sz="1040"/>
            </a:lvl3pPr>
            <a:lvl4pPr marL="1188085" indent="0">
              <a:buNone/>
              <a:defRPr sz="865"/>
            </a:lvl4pPr>
            <a:lvl5pPr marL="1584325" indent="0">
              <a:buNone/>
              <a:defRPr sz="865"/>
            </a:lvl5pPr>
            <a:lvl6pPr marL="1979930" indent="0">
              <a:buNone/>
              <a:defRPr sz="865"/>
            </a:lvl6pPr>
            <a:lvl7pPr marL="2376170" indent="0">
              <a:buNone/>
              <a:defRPr sz="865"/>
            </a:lvl7pPr>
            <a:lvl8pPr marL="2772410" indent="0">
              <a:buNone/>
              <a:defRPr sz="865"/>
            </a:lvl8pPr>
            <a:lvl9pPr marL="3168015" indent="0">
              <a:buNone/>
              <a:defRPr sz="8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72625" y="316272"/>
            <a:ext cx="1781175" cy="5034236"/>
          </a:xfrm>
        </p:spPr>
        <p:txBody>
          <a:bodyPr vert="eaVert">
            <a:normAutofit/>
          </a:bodyPr>
          <a:lstStyle>
            <a:lvl1pPr>
              <a:defRPr sz="312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16272"/>
            <a:ext cx="8591550" cy="5034236"/>
          </a:xfrm>
        </p:spPr>
        <p:txBody>
          <a:bodyPr vert="eaVert"/>
          <a:lstStyle>
            <a:lvl1pPr marL="297180" indent="-297180">
              <a:buFont typeface="Arial" panose="020B0604020202020204" pitchFamily="34" charset="0"/>
              <a:buChar char="•"/>
              <a:defRPr sz="2080"/>
            </a:lvl1pPr>
            <a:lvl2pPr>
              <a:defRPr sz="1730"/>
            </a:lvl2pPr>
            <a:lvl3pPr>
              <a:defRPr sz="1560"/>
            </a:lvl3pPr>
            <a:lvl4pPr>
              <a:defRPr sz="1560"/>
            </a:lvl4pPr>
            <a:lvl5pPr>
              <a:defRPr sz="1560"/>
            </a:lvl5pPr>
          </a:lstStyle>
          <a:p>
            <a:r>
              <a:rPr lang="zh-CN" altLang="en-US" sz="2080" dirty="0" smtClean="0"/>
              <a:t>单击此处编辑文本</a:t>
            </a:r>
            <a:endParaRPr lang="en-US" altLang="zh-CN" sz="2080" dirty="0" smtClean="0"/>
          </a:p>
          <a:p>
            <a:pPr lvl="1"/>
            <a:r>
              <a:rPr lang="zh-CN" altLang="en-US" sz="1730" dirty="0" smtClean="0"/>
              <a:t>第二级</a:t>
            </a:r>
            <a:endParaRPr lang="zh-CN" altLang="en-US" sz="1730" dirty="0" smtClean="0"/>
          </a:p>
          <a:p>
            <a:pPr lvl="2"/>
            <a:r>
              <a:rPr lang="zh-CN" altLang="en-US" sz="1560" dirty="0" smtClean="0"/>
              <a:t>第三级</a:t>
            </a:r>
            <a:endParaRPr lang="zh-CN" altLang="en-US" sz="156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800" y="873133"/>
            <a:ext cx="7002000" cy="505170"/>
          </a:xfrm>
          <a:noFill/>
        </p:spPr>
        <p:txBody>
          <a:bodyPr lIns="0" rIns="0" anchor="t" anchorCtr="0">
            <a:normAutofit/>
          </a:bodyPr>
          <a:lstStyle>
            <a:lvl1pPr marL="0" indent="0">
              <a:buFontTx/>
              <a:buNone/>
              <a:defRPr sz="277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2800" y="1605942"/>
            <a:ext cx="7002000" cy="2896932"/>
          </a:xfrm>
        </p:spPr>
        <p:txBody>
          <a:bodyPr lIns="0" rIns="0">
            <a:normAutofit/>
          </a:bodyPr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6"/>
          <p:cNvCxnSpPr>
            <a:cxnSpLocks noChangeShapeType="1"/>
          </p:cNvCxnSpPr>
          <p:nvPr/>
        </p:nvCxnSpPr>
        <p:spPr bwMode="auto">
          <a:xfrm>
            <a:off x="981075" y="1443853"/>
            <a:ext cx="6985000" cy="0"/>
          </a:xfrm>
          <a:prstGeom prst="line">
            <a:avLst/>
          </a:prstGeom>
          <a:noFill/>
          <a:ln w="28575" cmpd="sng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14952"/>
            <a:ext cx="10515600" cy="5032990"/>
          </a:xfrm>
        </p:spPr>
        <p:txBody>
          <a:bodyPr/>
          <a:lstStyle>
            <a:lvl1pPr>
              <a:defRPr sz="2080"/>
            </a:lvl1pPr>
            <a:lvl2pPr>
              <a:defRPr sz="1730"/>
            </a:lvl2pPr>
            <a:lvl3pPr>
              <a:defRPr sz="1560"/>
            </a:lvl3pPr>
            <a:lvl4pPr>
              <a:defRPr sz="1560"/>
            </a:lvl4pPr>
            <a:lvl5pPr>
              <a:defRPr sz="156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0" y="2829953"/>
            <a:ext cx="12192000" cy="31104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endParaRPr lang="zh-CN" altLang="en-US" sz="156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矩形 4"/>
          <p:cNvSpPr>
            <a:spLocks noChangeArrowheads="1"/>
          </p:cNvSpPr>
          <p:nvPr/>
        </p:nvSpPr>
        <p:spPr bwMode="auto">
          <a:xfrm>
            <a:off x="0" y="2732321"/>
            <a:ext cx="12192000" cy="9763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250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endParaRPr lang="zh-CN" altLang="en-US" sz="156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等腰三角形 5"/>
          <p:cNvSpPr>
            <a:spLocks noChangeArrowheads="1"/>
          </p:cNvSpPr>
          <p:nvPr/>
        </p:nvSpPr>
        <p:spPr bwMode="auto">
          <a:xfrm flipV="1">
            <a:off x="3290888" y="0"/>
            <a:ext cx="5610225" cy="2733696"/>
          </a:xfrm>
          <a:prstGeom prst="triangle">
            <a:avLst>
              <a:gd name="adj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endParaRPr lang="zh-CN" altLang="en-US" sz="156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58871"/>
            <a:ext cx="12193200" cy="801412"/>
          </a:xfrm>
        </p:spPr>
        <p:txBody>
          <a:bodyPr anchor="ctr" anchorCtr="0">
            <a:normAutofit/>
          </a:bodyPr>
          <a:lstStyle>
            <a:lvl1pPr algn="ctr">
              <a:defRPr sz="4675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95600" y="4053834"/>
            <a:ext cx="8838000" cy="321188"/>
          </a:xfrm>
          <a:solidFill>
            <a:srgbClr val="333333"/>
          </a:solidFill>
        </p:spPr>
        <p:txBody>
          <a:bodyPr>
            <a:normAutofit/>
          </a:bodyPr>
          <a:lstStyle>
            <a:lvl1pPr marL="0" indent="0" algn="ctr">
              <a:buNone/>
              <a:defRPr sz="1560">
                <a:solidFill>
                  <a:srgbClr val="DDDDDD"/>
                </a:solidFill>
              </a:defRPr>
            </a:lvl1pPr>
            <a:lvl2pPr marL="396240" indent="0">
              <a:buNone/>
              <a:defRPr sz="1730">
                <a:solidFill>
                  <a:schemeClr val="tx1">
                    <a:tint val="75000"/>
                  </a:schemeClr>
                </a:solidFill>
              </a:defRPr>
            </a:lvl2pPr>
            <a:lvl3pPr marL="791845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3pPr>
            <a:lvl4pPr marL="11880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5843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197993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37617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277241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16801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800" y="873133"/>
            <a:ext cx="7002000" cy="505170"/>
          </a:xfrm>
        </p:spPr>
        <p:txBody>
          <a:bodyPr lIns="0" rIns="0" anchor="t" anchorCtr="0">
            <a:normAutofit/>
          </a:bodyPr>
          <a:lstStyle>
            <a:lvl1pPr marL="0" indent="0">
              <a:buFontTx/>
              <a:buNone/>
              <a:defRPr sz="277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82800" y="1605941"/>
            <a:ext cx="7002000" cy="1618110"/>
          </a:xfrm>
        </p:spPr>
        <p:txBody>
          <a:bodyPr lIns="0" rIns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82800" y="3367952"/>
            <a:ext cx="7002000" cy="1618110"/>
          </a:xfrm>
        </p:spPr>
        <p:txBody>
          <a:bodyPr lIns="0" rIns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6"/>
          <p:cNvCxnSpPr>
            <a:cxnSpLocks noChangeShapeType="1"/>
          </p:cNvCxnSpPr>
          <p:nvPr/>
        </p:nvCxnSpPr>
        <p:spPr bwMode="auto">
          <a:xfrm>
            <a:off x="981075" y="1443853"/>
            <a:ext cx="6985000" cy="0"/>
          </a:xfrm>
          <a:prstGeom prst="line">
            <a:avLst/>
          </a:prstGeom>
          <a:noFill/>
          <a:ln w="28575" cmpd="sng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6000" y="314952"/>
            <a:ext cx="11048400" cy="723453"/>
          </a:xfrm>
        </p:spPr>
        <p:txBody>
          <a:bodyPr lIns="90000" tIns="46800" rIns="90000" bIns="4680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456229"/>
            <a:ext cx="5157787" cy="713676"/>
          </a:xfrm>
        </p:spPr>
        <p:txBody>
          <a:bodyPr anchor="b">
            <a:normAutofit/>
          </a:bodyPr>
          <a:lstStyle>
            <a:lvl1pPr marL="0" indent="0">
              <a:buNone/>
              <a:defRPr sz="2080" b="1"/>
            </a:lvl1pPr>
            <a:lvl2pPr marL="396240" indent="0">
              <a:buNone/>
              <a:defRPr sz="1730" b="1"/>
            </a:lvl2pPr>
            <a:lvl3pPr marL="791845" indent="0">
              <a:buNone/>
              <a:defRPr sz="1560" b="1"/>
            </a:lvl3pPr>
            <a:lvl4pPr marL="1188085" indent="0">
              <a:buNone/>
              <a:defRPr sz="1385" b="1"/>
            </a:lvl4pPr>
            <a:lvl5pPr marL="1584325" indent="0">
              <a:buNone/>
              <a:defRPr sz="1385" b="1"/>
            </a:lvl5pPr>
            <a:lvl6pPr marL="1979930" indent="0">
              <a:buNone/>
              <a:defRPr sz="1385" b="1"/>
            </a:lvl6pPr>
            <a:lvl7pPr marL="2376170" indent="0">
              <a:buNone/>
              <a:defRPr sz="1385" b="1"/>
            </a:lvl7pPr>
            <a:lvl8pPr marL="2772410" indent="0">
              <a:buNone/>
              <a:defRPr sz="1385" b="1"/>
            </a:lvl8pPr>
            <a:lvl9pPr marL="3168015" indent="0">
              <a:buNone/>
              <a:defRPr sz="138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169905"/>
            <a:ext cx="5157787" cy="319160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456229"/>
            <a:ext cx="5183188" cy="713676"/>
          </a:xfrm>
        </p:spPr>
        <p:txBody>
          <a:bodyPr anchor="b">
            <a:normAutofit/>
          </a:bodyPr>
          <a:lstStyle>
            <a:lvl1pPr marL="0" indent="0">
              <a:buNone/>
              <a:defRPr sz="2080" b="1"/>
            </a:lvl1pPr>
            <a:lvl2pPr marL="396240" indent="0">
              <a:buNone/>
              <a:defRPr sz="1730" b="1"/>
            </a:lvl2pPr>
            <a:lvl3pPr marL="791845" indent="0">
              <a:buNone/>
              <a:defRPr sz="1560" b="1"/>
            </a:lvl3pPr>
            <a:lvl4pPr marL="1188085" indent="0">
              <a:buNone/>
              <a:defRPr sz="1385" b="1"/>
            </a:lvl4pPr>
            <a:lvl5pPr marL="1584325" indent="0">
              <a:buNone/>
              <a:defRPr sz="1385" b="1"/>
            </a:lvl5pPr>
            <a:lvl6pPr marL="1979930" indent="0">
              <a:buNone/>
              <a:defRPr sz="1385" b="1"/>
            </a:lvl6pPr>
            <a:lvl7pPr marL="2376170" indent="0">
              <a:buNone/>
              <a:defRPr sz="1385" b="1"/>
            </a:lvl7pPr>
            <a:lvl8pPr marL="2772410" indent="0">
              <a:buNone/>
              <a:defRPr sz="1385" b="1"/>
            </a:lvl8pPr>
            <a:lvl9pPr marL="3168015" indent="0">
              <a:buNone/>
              <a:defRPr sz="138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69905"/>
            <a:ext cx="5183188" cy="319160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2800" y="1995733"/>
            <a:ext cx="11124000" cy="1122600"/>
          </a:xfrm>
        </p:spPr>
        <p:txBody>
          <a:bodyPr>
            <a:normAutofit/>
          </a:bodyPr>
          <a:lstStyle>
            <a:lvl1pPr algn="ctr">
              <a:defRPr sz="5195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3733200" y="4141147"/>
            <a:ext cx="4723200" cy="502052"/>
          </a:xfrm>
          <a:solidFill>
            <a:schemeClr val="bg1">
              <a:alpha val="66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2080">
                <a:solidFill>
                  <a:srgbClr val="5F5F5F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396028"/>
            <a:ext cx="3932237" cy="1386099"/>
          </a:xfrm>
        </p:spPr>
        <p:txBody>
          <a:bodyPr anchor="b">
            <a:normAutofit/>
          </a:bodyPr>
          <a:lstStyle>
            <a:lvl1pPr>
              <a:defRPr sz="27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396029"/>
            <a:ext cx="6172200" cy="4680835"/>
          </a:xfrm>
        </p:spPr>
        <p:txBody>
          <a:bodyPr>
            <a:normAutofit/>
          </a:bodyPr>
          <a:lstStyle>
            <a:lvl1pPr marL="0" indent="0">
              <a:buNone/>
              <a:defRPr sz="2770"/>
            </a:lvl1pPr>
            <a:lvl2pPr marL="396240" indent="0">
              <a:buNone/>
              <a:defRPr sz="2425"/>
            </a:lvl2pPr>
            <a:lvl3pPr marL="791845" indent="0">
              <a:buNone/>
              <a:defRPr sz="2080"/>
            </a:lvl3pPr>
            <a:lvl4pPr marL="1188085" indent="0">
              <a:buNone/>
              <a:defRPr sz="1730"/>
            </a:lvl4pPr>
            <a:lvl5pPr marL="1584325" indent="0">
              <a:buNone/>
              <a:defRPr sz="1730"/>
            </a:lvl5pPr>
            <a:lvl6pPr marL="1979930" indent="0">
              <a:buNone/>
              <a:defRPr sz="1730"/>
            </a:lvl6pPr>
            <a:lvl7pPr marL="2376170" indent="0">
              <a:buNone/>
              <a:defRPr sz="1730"/>
            </a:lvl7pPr>
            <a:lvl8pPr marL="2772410" indent="0">
              <a:buNone/>
              <a:defRPr sz="1730"/>
            </a:lvl8pPr>
            <a:lvl9pPr marL="3168015" indent="0">
              <a:buNone/>
              <a:defRPr sz="173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1782127"/>
            <a:ext cx="3932237" cy="3301612"/>
          </a:xfrm>
        </p:spPr>
        <p:txBody>
          <a:bodyPr>
            <a:normAutofit/>
          </a:bodyPr>
          <a:lstStyle>
            <a:lvl1pPr marL="0" indent="0">
              <a:buNone/>
              <a:defRPr sz="1730"/>
            </a:lvl1pPr>
            <a:lvl2pPr marL="396240" indent="0">
              <a:buNone/>
              <a:defRPr sz="1215"/>
            </a:lvl2pPr>
            <a:lvl3pPr marL="791845" indent="0">
              <a:buNone/>
              <a:defRPr sz="1040"/>
            </a:lvl3pPr>
            <a:lvl4pPr marL="1188085" indent="0">
              <a:buNone/>
              <a:defRPr sz="865"/>
            </a:lvl4pPr>
            <a:lvl5pPr marL="1584325" indent="0">
              <a:buNone/>
              <a:defRPr sz="865"/>
            </a:lvl5pPr>
            <a:lvl6pPr marL="1979930" indent="0">
              <a:buNone/>
              <a:defRPr sz="865"/>
            </a:lvl6pPr>
            <a:lvl7pPr marL="2376170" indent="0">
              <a:buNone/>
              <a:defRPr sz="865"/>
            </a:lvl7pPr>
            <a:lvl8pPr marL="2772410" indent="0">
              <a:buNone/>
              <a:defRPr sz="865"/>
            </a:lvl8pPr>
            <a:lvl9pPr marL="3168015" indent="0">
              <a:buNone/>
              <a:defRPr sz="8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16272"/>
            <a:ext cx="2628900" cy="5034236"/>
          </a:xfrm>
        </p:spPr>
        <p:txBody>
          <a:bodyPr vert="eaVer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16272"/>
            <a:ext cx="7734300" cy="5034236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image" Target="../media/image9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04800" y="316273"/>
            <a:ext cx="11049000" cy="723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581363"/>
            <a:ext cx="10515600" cy="376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5505894"/>
            <a:ext cx="27432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26096-21B3-4C50-AF51-EC953EA12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5505894"/>
            <a:ext cx="41148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5505894"/>
            <a:ext cx="27432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28279-F16D-47B3-AD0E-C6A78FEAE1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marL="495300" indent="-495300" algn="l" defTabSz="791845" rtl="0" eaLnBrk="1" latinLnBrk="0" hangingPunct="1">
        <a:lnSpc>
          <a:spcPct val="90000"/>
        </a:lnSpc>
        <a:spcBef>
          <a:spcPct val="0"/>
        </a:spcBef>
        <a:buClr>
          <a:schemeClr val="accent1"/>
        </a:buClr>
        <a:buFont typeface="Wingdings" panose="05000000000000000000" pitchFamily="2" charset="2"/>
        <a:buChar char="n"/>
        <a:defRPr sz="312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47650" indent="-247650" algn="l" defTabSz="791845" rtl="0" eaLnBrk="1" latinLnBrk="0" hangingPunct="1">
        <a:spcBef>
          <a:spcPts val="865"/>
        </a:spcBef>
        <a:buFont typeface="Arial" panose="020B0604020202020204" pitchFamily="34" charset="0"/>
        <a:buChar char="•"/>
        <a:defRPr sz="2080" kern="1200">
          <a:solidFill>
            <a:srgbClr val="333333"/>
          </a:solidFill>
          <a:latin typeface="+mn-lt"/>
          <a:ea typeface="+mn-ea"/>
          <a:cs typeface="+mn-cs"/>
        </a:defRPr>
      </a:lvl1pPr>
      <a:lvl2pPr marL="593725" indent="-198120" algn="l" defTabSz="791845" rtl="0" eaLnBrk="1" latinLnBrk="0" hangingPunct="1">
        <a:spcBef>
          <a:spcPts val="435"/>
        </a:spcBef>
        <a:buFont typeface="Arial" panose="020B0604020202020204" pitchFamily="34" charset="0"/>
        <a:buChar char="•"/>
        <a:defRPr sz="1730" kern="1200">
          <a:solidFill>
            <a:srgbClr val="333333"/>
          </a:solidFill>
          <a:latin typeface="+mn-lt"/>
          <a:ea typeface="+mn-ea"/>
          <a:cs typeface="+mn-cs"/>
        </a:defRPr>
      </a:lvl2pPr>
      <a:lvl3pPr marL="989965" indent="-198120" algn="l" defTabSz="791845" rtl="0" eaLnBrk="1" latinLnBrk="0" hangingPunct="1"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rgbClr val="333333"/>
          </a:solidFill>
          <a:latin typeface="+mn-lt"/>
          <a:ea typeface="+mn-ea"/>
          <a:cs typeface="+mn-cs"/>
        </a:defRPr>
      </a:lvl3pPr>
      <a:lvl4pPr marL="1386205" indent="-198120" algn="l" defTabSz="791845" rtl="0" eaLnBrk="1" latinLnBrk="0" hangingPunct="1"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rgbClr val="333333"/>
          </a:solidFill>
          <a:latin typeface="+mn-lt"/>
          <a:ea typeface="+mn-ea"/>
          <a:cs typeface="+mn-cs"/>
        </a:defRPr>
      </a:lvl4pPr>
      <a:lvl5pPr marL="1781810" indent="-198120" algn="l" defTabSz="791845" rtl="0" eaLnBrk="1" latinLnBrk="0" hangingPunct="1"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rgbClr val="333333"/>
          </a:solidFill>
          <a:latin typeface="+mn-lt"/>
          <a:ea typeface="+mn-ea"/>
          <a:cs typeface="+mn-cs"/>
        </a:defRPr>
      </a:lvl5pPr>
      <a:lvl6pPr marL="2178050" indent="-198120" algn="l" defTabSz="791845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4290" indent="-198120" algn="l" defTabSz="791845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69895" indent="-198120" algn="l" defTabSz="791845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6135" indent="-198120" algn="l" defTabSz="791845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40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1845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085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4325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79930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6170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2410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68015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55910" y="0"/>
            <a:ext cx="10515600" cy="590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842346"/>
            <a:ext cx="10515600" cy="450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080" dirty="0" smtClean="0"/>
              <a:t>单击此处编辑文本</a:t>
            </a:r>
            <a:endParaRPr lang="en-US" altLang="zh-CN" sz="2080" dirty="0" smtClean="0"/>
          </a:p>
          <a:p>
            <a:pPr lvl="1"/>
            <a:r>
              <a:rPr lang="zh-CN" altLang="en-US" sz="1730" dirty="0" smtClean="0"/>
              <a:t>第二级</a:t>
            </a:r>
            <a:endParaRPr lang="zh-CN" altLang="en-US" sz="1730" dirty="0" smtClean="0"/>
          </a:p>
          <a:p>
            <a:pPr lvl="2"/>
            <a:r>
              <a:rPr lang="zh-CN" altLang="en-US" sz="1560" dirty="0" smtClean="0"/>
              <a:t>第三级</a:t>
            </a:r>
            <a:endParaRPr lang="zh-CN" altLang="en-US" sz="156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5505894"/>
            <a:ext cx="27432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EAA89-A888-4A99-BE1D-06745DABC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5505894"/>
            <a:ext cx="41148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5505894"/>
            <a:ext cx="27432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FF3F2-0B74-4594-9551-4EBA652AC1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791845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98120" indent="-198120" algn="l" defTabSz="791845" rtl="0" eaLnBrk="1" latinLnBrk="0" hangingPunct="1">
        <a:lnSpc>
          <a:spcPct val="120000"/>
        </a:lnSpc>
        <a:spcBef>
          <a:spcPts val="865"/>
        </a:spcBef>
        <a:buFont typeface="Arial" panose="020B0604020202020204" pitchFamily="34" charset="0"/>
        <a:buChar char="•"/>
        <a:defRPr sz="2080" kern="1200">
          <a:solidFill>
            <a:srgbClr val="333333"/>
          </a:solidFill>
          <a:latin typeface="+mn-lt"/>
          <a:ea typeface="+mn-ea"/>
          <a:cs typeface="+mn-cs"/>
        </a:defRPr>
      </a:lvl1pPr>
      <a:lvl2pPr marL="593725" indent="-198120" algn="l" defTabSz="791845" rtl="0" eaLnBrk="1" latinLnBrk="0" hangingPunct="1">
        <a:lnSpc>
          <a:spcPct val="120000"/>
        </a:lnSpc>
        <a:spcBef>
          <a:spcPts val="435"/>
        </a:spcBef>
        <a:buFont typeface="Arial" panose="020B0604020202020204" pitchFamily="34" charset="0"/>
        <a:buChar char="•"/>
        <a:defRPr sz="1730" kern="1200">
          <a:solidFill>
            <a:srgbClr val="333333"/>
          </a:solidFill>
          <a:latin typeface="+mn-lt"/>
          <a:ea typeface="+mn-ea"/>
          <a:cs typeface="+mn-cs"/>
        </a:defRPr>
      </a:lvl2pPr>
      <a:lvl3pPr marL="989965" indent="-198120" algn="l" defTabSz="791845" rtl="0" eaLnBrk="1" latinLnBrk="0" hangingPunct="1">
        <a:lnSpc>
          <a:spcPct val="120000"/>
        </a:lnSpc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rgbClr val="333333"/>
          </a:solidFill>
          <a:latin typeface="+mn-lt"/>
          <a:ea typeface="+mn-ea"/>
          <a:cs typeface="+mn-cs"/>
        </a:defRPr>
      </a:lvl3pPr>
      <a:lvl4pPr marL="1386205" indent="-198120" algn="l" defTabSz="791845" rtl="0" eaLnBrk="1" latinLnBrk="0" hangingPunct="1">
        <a:lnSpc>
          <a:spcPct val="120000"/>
        </a:lnSpc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rgbClr val="333333"/>
          </a:solidFill>
          <a:latin typeface="+mn-lt"/>
          <a:ea typeface="+mn-ea"/>
          <a:cs typeface="+mn-cs"/>
        </a:defRPr>
      </a:lvl4pPr>
      <a:lvl5pPr marL="1781810" indent="-198120" algn="l" defTabSz="791845" rtl="0" eaLnBrk="1" latinLnBrk="0" hangingPunct="1">
        <a:lnSpc>
          <a:spcPct val="120000"/>
        </a:lnSpc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rgbClr val="333333"/>
          </a:solidFill>
          <a:latin typeface="+mn-lt"/>
          <a:ea typeface="+mn-ea"/>
          <a:cs typeface="+mn-cs"/>
        </a:defRPr>
      </a:lvl5pPr>
      <a:lvl6pPr marL="2178050" indent="-198120" algn="l" defTabSz="791845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4290" indent="-198120" algn="l" defTabSz="791845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69895" indent="-198120" algn="l" defTabSz="791845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6135" indent="-198120" algn="l" defTabSz="791845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40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1845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085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4325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79930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6170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2410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68015" algn="l" defTabSz="791845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8.jpe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长兴智慧城市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18053" y="3827985"/>
            <a:ext cx="5155894" cy="815035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房地产大数据分析系统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5747187" y="3120099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prstClr val="white"/>
                </a:solidFill>
                <a:cs typeface="+mj-cs"/>
              </a:rPr>
              <a:t>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93655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79293" y="994840"/>
            <a:ext cx="258405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b="1" dirty="0"/>
              <a:t>√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签约异动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□签约量涨幅设置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供应</a:t>
            </a:r>
            <a:r>
              <a:rPr lang="zh-CN" altLang="en-US" sz="1200" dirty="0" smtClean="0">
                <a:solidFill>
                  <a:schemeClr val="tx1"/>
                </a:solidFill>
              </a:rPr>
              <a:t>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库存异动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□库存量涨幅设置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1" name="地图"/>
          <p:cNvSpPr txBox="1"/>
          <p:nvPr/>
        </p:nvSpPr>
        <p:spPr>
          <a:xfrm>
            <a:off x="9064430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2" name="查询"/>
          <p:cNvSpPr/>
          <p:nvPr/>
        </p:nvSpPr>
        <p:spPr>
          <a:xfrm>
            <a:off x="9667362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3" name="监测"/>
          <p:cNvSpPr/>
          <p:nvPr/>
        </p:nvSpPr>
        <p:spPr>
          <a:xfrm>
            <a:off x="10270294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4" name="工具"/>
          <p:cNvSpPr/>
          <p:nvPr/>
        </p:nvSpPr>
        <p:spPr>
          <a:xfrm>
            <a:off x="10873227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5" name="地图下拉"/>
          <p:cNvGrpSpPr/>
          <p:nvPr/>
        </p:nvGrpSpPr>
        <p:grpSpPr>
          <a:xfrm>
            <a:off x="8979296" y="973748"/>
            <a:ext cx="563869" cy="646331"/>
            <a:chOff x="8979293" y="990107"/>
            <a:chExt cx="563869" cy="746166"/>
          </a:xfrm>
        </p:grpSpPr>
        <p:sp>
          <p:nvSpPr>
            <p:cNvPr id="26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27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1" name="监测下拉"/>
          <p:cNvSpPr/>
          <p:nvPr/>
        </p:nvSpPr>
        <p:spPr>
          <a:xfrm>
            <a:off x="10081007" y="965597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2" name="工具下拉"/>
          <p:cNvSpPr/>
          <p:nvPr/>
        </p:nvSpPr>
        <p:spPr>
          <a:xfrm>
            <a:off x="10783549" y="97374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3" name="查询下拉"/>
          <p:cNvSpPr/>
          <p:nvPr/>
        </p:nvSpPr>
        <p:spPr>
          <a:xfrm>
            <a:off x="9618219" y="965599"/>
            <a:ext cx="49084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28" name="图片 27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 animBg="1"/>
      <p:bldP spid="31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101599" y="955470"/>
            <a:ext cx="2500830" cy="4468448"/>
            <a:chOff x="101599" y="955470"/>
            <a:chExt cx="2500830" cy="4468448"/>
          </a:xfrm>
        </p:grpSpPr>
        <p:sp>
          <p:nvSpPr>
            <p:cNvPr id="3" name="矩形 2"/>
            <p:cNvSpPr/>
            <p:nvPr/>
          </p:nvSpPr>
          <p:spPr>
            <a:xfrm>
              <a:off x="101599" y="955470"/>
              <a:ext cx="2500830" cy="4468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签约异动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□签约量涨幅设置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endParaRPr lang="en-US" altLang="zh-CN" sz="1200" dirty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□签约价格涨幅设置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</a:rPr>
                <a:t>供应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异动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□预售量涨幅设置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□预售价格涨幅设置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库存异动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□库存量涨幅设置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87558" y="1638743"/>
              <a:ext cx="1075703" cy="148112"/>
              <a:chOff x="1159914" y="2024843"/>
              <a:chExt cx="1075703" cy="17099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连接符 23"/>
              <p:cNvCxnSpPr>
                <a:stCxn id="22" idx="3"/>
                <a:endCxn id="23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287558" y="2098500"/>
              <a:ext cx="1075703" cy="148112"/>
              <a:chOff x="1159914" y="2024843"/>
              <a:chExt cx="1075703" cy="17099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/>
              <p:cNvCxnSpPr>
                <a:stCxn id="26" idx="3"/>
                <a:endCxn id="27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0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31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2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33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34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35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9" name="监测下拉"/>
          <p:cNvSpPr/>
          <p:nvPr/>
        </p:nvSpPr>
        <p:spPr>
          <a:xfrm>
            <a:off x="10076372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0" name="工具下拉"/>
          <p:cNvSpPr/>
          <p:nvPr/>
        </p:nvSpPr>
        <p:spPr>
          <a:xfrm>
            <a:off x="10769035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41" name="查询下拉"/>
          <p:cNvSpPr/>
          <p:nvPr/>
        </p:nvSpPr>
        <p:spPr>
          <a:xfrm>
            <a:off x="9607626" y="951085"/>
            <a:ext cx="490840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人口</a:t>
            </a:r>
            <a:endParaRPr lang="zh-CN" altLang="en-US" sz="1050" b="1" dirty="0"/>
          </a:p>
        </p:txBody>
      </p:sp>
      <p:pic>
        <p:nvPicPr>
          <p:cNvPr id="36" name="图片 35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6355595">
            <a:off x="5399314" y="2191661"/>
            <a:ext cx="3585028" cy="3410858"/>
          </a:xfrm>
          <a:prstGeom prst="rect">
            <a:avLst/>
          </a:prstGeom>
          <a:blipFill dpi="0" rotWithShape="1">
            <a:blip r:embed="rId5" cstate="print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 descr="图片1.png"/>
          <p:cNvPicPr>
            <a:picLocks noChangeAspect="1"/>
          </p:cNvPicPr>
          <p:nvPr/>
        </p:nvPicPr>
        <p:blipFill>
          <a:blip r:embed="rId6" cstate="print"/>
          <a:srcRect l="40661" t="18573" r="8660" b="17927"/>
          <a:stretch>
            <a:fillRect/>
          </a:stretch>
        </p:blipFill>
        <p:spPr>
          <a:xfrm rot="17477404">
            <a:off x="6144391" y="731103"/>
            <a:ext cx="3718840" cy="4694242"/>
          </a:xfrm>
          <a:prstGeom prst="rect">
            <a:avLst/>
          </a:prstGeom>
        </p:spPr>
      </p:pic>
      <p:sp>
        <p:nvSpPr>
          <p:cNvPr id="44" name="选 1"/>
          <p:cNvSpPr txBox="1"/>
          <p:nvPr/>
        </p:nvSpPr>
        <p:spPr>
          <a:xfrm>
            <a:off x="327381" y="1639645"/>
            <a:ext cx="1260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80%         110%</a:t>
            </a:r>
            <a:endParaRPr lang="zh-CN" altLang="en-US" dirty="0"/>
          </a:p>
        </p:txBody>
      </p:sp>
      <p:sp>
        <p:nvSpPr>
          <p:cNvPr id="45" name="选 1"/>
          <p:cNvSpPr txBox="1"/>
          <p:nvPr/>
        </p:nvSpPr>
        <p:spPr>
          <a:xfrm>
            <a:off x="318671" y="2096845"/>
            <a:ext cx="122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80%         110%</a:t>
            </a:r>
            <a:endParaRPr lang="zh-CN" altLang="en-US" dirty="0"/>
          </a:p>
        </p:txBody>
      </p:sp>
      <p:sp>
        <p:nvSpPr>
          <p:cNvPr id="46" name="选 1"/>
          <p:cNvSpPr txBox="1"/>
          <p:nvPr/>
        </p:nvSpPr>
        <p:spPr>
          <a:xfrm>
            <a:off x="84265" y="188326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47" name="选 1"/>
          <p:cNvSpPr txBox="1"/>
          <p:nvPr/>
        </p:nvSpPr>
        <p:spPr>
          <a:xfrm>
            <a:off x="84265" y="133716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38" grpId="0" animBg="1"/>
      <p:bldP spid="44" grpId="0"/>
      <p:bldP spid="45" grpId="0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64627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签约异动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□签约量涨幅设置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供</a:t>
            </a:r>
            <a:r>
              <a:rPr lang="zh-CN" altLang="en-US" sz="1200" dirty="0">
                <a:solidFill>
                  <a:schemeClr val="tx1"/>
                </a:solidFill>
              </a:rPr>
              <a:t>应</a:t>
            </a:r>
            <a:r>
              <a:rPr lang="zh-CN" altLang="en-US" sz="1200" dirty="0" smtClean="0">
                <a:solidFill>
                  <a:schemeClr val="tx1"/>
                </a:solidFill>
              </a:rPr>
              <a:t>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库存异动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□库存量涨幅设置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71794" y="2435089"/>
            <a:ext cx="1075703" cy="148112"/>
            <a:chOff x="1159914" y="2024843"/>
            <a:chExt cx="1075703" cy="170990"/>
          </a:xfrm>
        </p:grpSpPr>
        <p:sp>
          <p:nvSpPr>
            <p:cNvPr id="22" name="矩形 21"/>
            <p:cNvSpPr/>
            <p:nvPr/>
          </p:nvSpPr>
          <p:spPr>
            <a:xfrm>
              <a:off x="1159914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753017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22" idx="3"/>
              <a:endCxn id="23" idx="1"/>
            </p:cNvCxnSpPr>
            <p:nvPr/>
          </p:nvCxnSpPr>
          <p:spPr>
            <a:xfrm>
              <a:off x="1642514" y="2110338"/>
              <a:ext cx="11050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271794" y="2967415"/>
            <a:ext cx="1075703" cy="148112"/>
            <a:chOff x="1159914" y="2024843"/>
            <a:chExt cx="1075703" cy="170990"/>
          </a:xfrm>
        </p:grpSpPr>
        <p:sp>
          <p:nvSpPr>
            <p:cNvPr id="26" name="矩形 25"/>
            <p:cNvSpPr/>
            <p:nvPr/>
          </p:nvSpPr>
          <p:spPr>
            <a:xfrm>
              <a:off x="1159914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753017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stCxn id="26" idx="3"/>
              <a:endCxn id="27" idx="1"/>
            </p:cNvCxnSpPr>
            <p:nvPr/>
          </p:nvCxnSpPr>
          <p:spPr>
            <a:xfrm>
              <a:off x="1642514" y="2110338"/>
              <a:ext cx="11050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地图"/>
          <p:cNvSpPr txBox="1"/>
          <p:nvPr/>
        </p:nvSpPr>
        <p:spPr>
          <a:xfrm>
            <a:off x="9064430" y="753816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0" name="查询"/>
          <p:cNvSpPr/>
          <p:nvPr/>
        </p:nvSpPr>
        <p:spPr>
          <a:xfrm>
            <a:off x="9667362" y="753816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31" name="监测"/>
          <p:cNvSpPr/>
          <p:nvPr/>
        </p:nvSpPr>
        <p:spPr>
          <a:xfrm>
            <a:off x="10270294" y="753816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2" name="工具"/>
          <p:cNvSpPr/>
          <p:nvPr/>
        </p:nvSpPr>
        <p:spPr>
          <a:xfrm>
            <a:off x="10873227" y="753816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33" name="地图下拉"/>
          <p:cNvGrpSpPr/>
          <p:nvPr/>
        </p:nvGrpSpPr>
        <p:grpSpPr>
          <a:xfrm>
            <a:off x="8979296" y="944720"/>
            <a:ext cx="563869" cy="646331"/>
            <a:chOff x="8979293" y="990107"/>
            <a:chExt cx="563869" cy="746166"/>
          </a:xfrm>
        </p:grpSpPr>
        <p:sp>
          <p:nvSpPr>
            <p:cNvPr id="34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35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9" name="监测下拉"/>
          <p:cNvSpPr/>
          <p:nvPr/>
        </p:nvSpPr>
        <p:spPr>
          <a:xfrm>
            <a:off x="10076372" y="936569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0" name="工具下拉"/>
          <p:cNvSpPr/>
          <p:nvPr/>
        </p:nvSpPr>
        <p:spPr>
          <a:xfrm>
            <a:off x="10769035" y="944719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41" name="查询下拉"/>
          <p:cNvSpPr/>
          <p:nvPr/>
        </p:nvSpPr>
        <p:spPr>
          <a:xfrm>
            <a:off x="9607626" y="936571"/>
            <a:ext cx="49084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36" name="图片 35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047671" y="648153"/>
            <a:ext cx="5791200" cy="4914900"/>
          </a:xfrm>
          <a:prstGeom prst="rect">
            <a:avLst/>
          </a:prstGeom>
          <a:blipFill dpi="0" rotWithShape="1">
            <a:blip r:embed="rId5" cstate="print">
              <a:alphaModFix amt="5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选 1"/>
          <p:cNvSpPr txBox="1"/>
          <p:nvPr/>
        </p:nvSpPr>
        <p:spPr>
          <a:xfrm>
            <a:off x="283837" y="2437932"/>
            <a:ext cx="122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80%         110%</a:t>
            </a:r>
            <a:endParaRPr lang="zh-CN" altLang="en-US" dirty="0"/>
          </a:p>
        </p:txBody>
      </p:sp>
      <p:sp>
        <p:nvSpPr>
          <p:cNvPr id="44" name="选 1"/>
          <p:cNvSpPr txBox="1"/>
          <p:nvPr/>
        </p:nvSpPr>
        <p:spPr>
          <a:xfrm>
            <a:off x="289641" y="2967702"/>
            <a:ext cx="122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80%         110%</a:t>
            </a:r>
            <a:endParaRPr lang="zh-CN" altLang="en-US" dirty="0"/>
          </a:p>
        </p:txBody>
      </p:sp>
      <p:sp>
        <p:nvSpPr>
          <p:cNvPr id="45" name="选 1"/>
          <p:cNvSpPr txBox="1"/>
          <p:nvPr/>
        </p:nvSpPr>
        <p:spPr>
          <a:xfrm>
            <a:off x="84265" y="217536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46" name="选 1"/>
          <p:cNvSpPr txBox="1"/>
          <p:nvPr/>
        </p:nvSpPr>
        <p:spPr>
          <a:xfrm>
            <a:off x="91352" y="2699582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2" t="7963" r="30691" b="38906"/>
          <a:stretch>
            <a:fillRect/>
          </a:stretch>
        </p:blipFill>
        <p:spPr>
          <a:xfrm>
            <a:off x="7794713" y="2302526"/>
            <a:ext cx="2588964" cy="2869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3" grpId="0" animBg="1"/>
      <p:bldP spid="42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93655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签约异动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□签约量涨幅设置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供应</a:t>
            </a:r>
            <a:r>
              <a:rPr lang="zh-CN" altLang="en-US" sz="1200" dirty="0" smtClean="0">
                <a:solidFill>
                  <a:schemeClr val="tx1"/>
                </a:solidFill>
              </a:rPr>
              <a:t>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库存异动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□库存量涨幅设置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50620" y="3202406"/>
            <a:ext cx="1075703" cy="148112"/>
            <a:chOff x="1159914" y="2024843"/>
            <a:chExt cx="1075703" cy="170990"/>
          </a:xfrm>
        </p:grpSpPr>
        <p:sp>
          <p:nvSpPr>
            <p:cNvPr id="22" name="矩形 21"/>
            <p:cNvSpPr/>
            <p:nvPr/>
          </p:nvSpPr>
          <p:spPr>
            <a:xfrm>
              <a:off x="1159914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753017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22" idx="3"/>
              <a:endCxn id="23" idx="1"/>
            </p:cNvCxnSpPr>
            <p:nvPr/>
          </p:nvCxnSpPr>
          <p:spPr>
            <a:xfrm>
              <a:off x="1642514" y="2110338"/>
              <a:ext cx="11050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地图"/>
          <p:cNvSpPr txBox="1"/>
          <p:nvPr/>
        </p:nvSpPr>
        <p:spPr>
          <a:xfrm>
            <a:off x="9064430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0" name="查询"/>
          <p:cNvSpPr/>
          <p:nvPr/>
        </p:nvSpPr>
        <p:spPr>
          <a:xfrm>
            <a:off x="9667362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31" name="监测"/>
          <p:cNvSpPr/>
          <p:nvPr/>
        </p:nvSpPr>
        <p:spPr>
          <a:xfrm>
            <a:off x="10270294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2" name="工具"/>
          <p:cNvSpPr/>
          <p:nvPr/>
        </p:nvSpPr>
        <p:spPr>
          <a:xfrm>
            <a:off x="10873227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33" name="地图下拉"/>
          <p:cNvGrpSpPr/>
          <p:nvPr/>
        </p:nvGrpSpPr>
        <p:grpSpPr>
          <a:xfrm>
            <a:off x="8979296" y="973748"/>
            <a:ext cx="563869" cy="646331"/>
            <a:chOff x="8979293" y="990107"/>
            <a:chExt cx="563869" cy="746166"/>
          </a:xfrm>
        </p:grpSpPr>
        <p:sp>
          <p:nvSpPr>
            <p:cNvPr id="34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35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9" name="监测下拉"/>
          <p:cNvSpPr/>
          <p:nvPr/>
        </p:nvSpPr>
        <p:spPr>
          <a:xfrm>
            <a:off x="10076372" y="965597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0" name="工具下拉"/>
          <p:cNvSpPr/>
          <p:nvPr/>
        </p:nvSpPr>
        <p:spPr>
          <a:xfrm>
            <a:off x="10769035" y="97374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41" name="查询下拉"/>
          <p:cNvSpPr/>
          <p:nvPr/>
        </p:nvSpPr>
        <p:spPr>
          <a:xfrm>
            <a:off x="9607626" y="965599"/>
            <a:ext cx="49084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25" name="图片 24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6092562">
            <a:off x="3479799" y="1114425"/>
            <a:ext cx="5791200" cy="4914900"/>
          </a:xfrm>
          <a:prstGeom prst="rect">
            <a:avLst/>
          </a:prstGeom>
          <a:blipFill dpi="0" rotWithShape="1">
            <a:blip r:embed="rId5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选 1"/>
          <p:cNvSpPr txBox="1"/>
          <p:nvPr/>
        </p:nvSpPr>
        <p:spPr>
          <a:xfrm>
            <a:off x="375274" y="3199926"/>
            <a:ext cx="1296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80%         110%</a:t>
            </a:r>
            <a:endParaRPr lang="zh-CN" altLang="en-US" dirty="0"/>
          </a:p>
        </p:txBody>
      </p:sp>
      <p:sp>
        <p:nvSpPr>
          <p:cNvPr id="36" name="选 1"/>
          <p:cNvSpPr txBox="1"/>
          <p:nvPr/>
        </p:nvSpPr>
        <p:spPr>
          <a:xfrm>
            <a:off x="96965" y="296276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27" grpId="0" animBg="1"/>
      <p:bldP spid="28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压力预警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□教育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设置压力参数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□医疗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□商业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□广场公园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0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1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2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3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4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25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26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0" name="监测下拉"/>
          <p:cNvSpPr/>
          <p:nvPr/>
        </p:nvSpPr>
        <p:spPr>
          <a:xfrm>
            <a:off x="10084504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1" name="工具下拉"/>
          <p:cNvSpPr/>
          <p:nvPr/>
        </p:nvSpPr>
        <p:spPr>
          <a:xfrm>
            <a:off x="10769035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2" name="查询下拉"/>
          <p:cNvSpPr/>
          <p:nvPr/>
        </p:nvSpPr>
        <p:spPr>
          <a:xfrm>
            <a:off x="9654373" y="951085"/>
            <a:ext cx="453970" cy="646331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27" name="图片 26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3" grpId="0" animBg="1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2" name="组合 51"/>
          <p:cNvGrpSpPr/>
          <p:nvPr/>
        </p:nvGrpSpPr>
        <p:grpSpPr>
          <a:xfrm>
            <a:off x="101599" y="955470"/>
            <a:ext cx="2500830" cy="4468448"/>
            <a:chOff x="101599" y="955470"/>
            <a:chExt cx="2500830" cy="4468448"/>
          </a:xfrm>
        </p:grpSpPr>
        <p:sp>
          <p:nvSpPr>
            <p:cNvPr id="3" name="矩形 2"/>
            <p:cNvSpPr/>
            <p:nvPr/>
          </p:nvSpPr>
          <p:spPr>
            <a:xfrm>
              <a:off x="101599" y="955470"/>
              <a:ext cx="2500830" cy="4468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压力预警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□教育  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设置压力参数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▼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□医疗 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设置</a:t>
              </a:r>
              <a:r>
                <a:rPr lang="zh-CN" altLang="en-US" sz="1200" u="sng" dirty="0">
                  <a:solidFill>
                    <a:schemeClr val="tx1"/>
                  </a:solidFill>
                </a:rPr>
                <a:t>压力参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数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▼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□商业  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设置</a:t>
              </a:r>
              <a:r>
                <a:rPr lang="zh-CN" altLang="en-US" sz="1200" u="sng" dirty="0">
                  <a:solidFill>
                    <a:schemeClr val="tx1"/>
                  </a:solidFill>
                </a:rPr>
                <a:t>压力参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数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▼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□广场公园  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设置</a:t>
              </a:r>
              <a:r>
                <a:rPr lang="zh-CN" altLang="en-US" sz="1200" u="sng" dirty="0">
                  <a:solidFill>
                    <a:schemeClr val="tx1"/>
                  </a:solidFill>
                </a:rPr>
                <a:t>压力参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数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▼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77800" y="1575706"/>
              <a:ext cx="2262158" cy="646331"/>
              <a:chOff x="177800" y="1701800"/>
              <a:chExt cx="2262158" cy="74616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77800" y="1701800"/>
                <a:ext cx="2262158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/>
                  <a:t>学龄年龄段人口：学校规模比</a:t>
                </a:r>
                <a:r>
                  <a:rPr lang="en-US" altLang="zh-CN" sz="1200" dirty="0" smtClean="0"/>
                  <a:t>=</a:t>
                </a:r>
                <a:endParaRPr lang="en-US" altLang="zh-CN" sz="1200" dirty="0" smtClean="0"/>
              </a:p>
              <a:p>
                <a:endParaRPr lang="en-US" altLang="zh-CN" sz="1200" dirty="0" smtClean="0"/>
              </a:p>
              <a:p>
                <a:endParaRPr lang="zh-CN" altLang="en-US" sz="1200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71004" y="2087954"/>
                <a:ext cx="1008000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椭圆 26"/>
          <p:cNvSpPr/>
          <p:nvPr/>
        </p:nvSpPr>
        <p:spPr>
          <a:xfrm rot="20104850">
            <a:off x="7002355" y="2315289"/>
            <a:ext cx="1082748" cy="1759908"/>
          </a:xfrm>
          <a:prstGeom prst="ellipse">
            <a:avLst/>
          </a:prstGeom>
          <a:solidFill>
            <a:srgbClr val="FFF2CC">
              <a:alpha val="6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7188200" y="2622072"/>
            <a:ext cx="364202" cy="314894"/>
            <a:chOff x="7188200" y="3027084"/>
            <a:chExt cx="364202" cy="363533"/>
          </a:xfrm>
        </p:grpSpPr>
        <p:sp>
          <p:nvSpPr>
            <p:cNvPr id="24" name="泪滴形 23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文</a:t>
              </a:r>
              <a:endParaRPr lang="zh-CN" altLang="en-US" sz="1400" dirty="0"/>
            </a:p>
          </p:txBody>
        </p:sp>
      </p:grpSp>
      <p:sp>
        <p:nvSpPr>
          <p:cNvPr id="29" name="椭圆 28"/>
          <p:cNvSpPr/>
          <p:nvPr/>
        </p:nvSpPr>
        <p:spPr>
          <a:xfrm rot="1095420">
            <a:off x="8494572" y="2536825"/>
            <a:ext cx="1203175" cy="1492259"/>
          </a:xfrm>
          <a:prstGeom prst="ellipse">
            <a:avLst/>
          </a:prstGeom>
          <a:solidFill>
            <a:srgbClr val="FFF2CC">
              <a:alpha val="6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9118600" y="2655074"/>
            <a:ext cx="364202" cy="314894"/>
            <a:chOff x="7188200" y="3027084"/>
            <a:chExt cx="364202" cy="363533"/>
          </a:xfrm>
        </p:grpSpPr>
        <p:sp>
          <p:nvSpPr>
            <p:cNvPr id="31" name="泪滴形 30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文</a:t>
              </a:r>
              <a:endParaRPr lang="zh-CN" altLang="en-US" sz="1400" dirty="0"/>
            </a:p>
          </p:txBody>
        </p:sp>
      </p:grpSp>
      <p:sp>
        <p:nvSpPr>
          <p:cNvPr id="33" name="椭圆 32"/>
          <p:cNvSpPr/>
          <p:nvPr/>
        </p:nvSpPr>
        <p:spPr>
          <a:xfrm rot="17111211">
            <a:off x="6606025" y="3623464"/>
            <a:ext cx="1375606" cy="1727200"/>
          </a:xfrm>
          <a:prstGeom prst="ellipse">
            <a:avLst/>
          </a:prstGeom>
          <a:solidFill>
            <a:srgbClr val="FFF2CC">
              <a:alpha val="6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845300" y="4338196"/>
            <a:ext cx="364202" cy="314894"/>
            <a:chOff x="7188200" y="3027084"/>
            <a:chExt cx="364202" cy="363533"/>
          </a:xfrm>
        </p:grpSpPr>
        <p:sp>
          <p:nvSpPr>
            <p:cNvPr id="35" name="泪滴形 34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文</a:t>
              </a:r>
              <a:endParaRPr lang="zh-CN" altLang="en-US" sz="1400" dirty="0"/>
            </a:p>
          </p:txBody>
        </p:sp>
      </p:grpSp>
      <p:sp>
        <p:nvSpPr>
          <p:cNvPr id="3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40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41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42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43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44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45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49" name="监测下拉"/>
          <p:cNvSpPr/>
          <p:nvPr/>
        </p:nvSpPr>
        <p:spPr>
          <a:xfrm>
            <a:off x="10076372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50" name="工具下拉"/>
          <p:cNvSpPr/>
          <p:nvPr/>
        </p:nvSpPr>
        <p:spPr>
          <a:xfrm>
            <a:off x="10769035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51" name="查询下拉"/>
          <p:cNvSpPr/>
          <p:nvPr/>
        </p:nvSpPr>
        <p:spPr>
          <a:xfrm>
            <a:off x="9654308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46" name="选 1"/>
          <p:cNvSpPr txBox="1"/>
          <p:nvPr/>
        </p:nvSpPr>
        <p:spPr>
          <a:xfrm>
            <a:off x="101598" y="1316359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pic>
        <p:nvPicPr>
          <p:cNvPr id="47" name="图片 46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选 1"/>
          <p:cNvSpPr txBox="1"/>
          <p:nvPr/>
        </p:nvSpPr>
        <p:spPr>
          <a:xfrm>
            <a:off x="285286" y="1908154"/>
            <a:ext cx="104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3" grpId="0" animBg="1"/>
      <p:bldP spid="49" grpId="0"/>
      <p:bldP spid="50" grpId="0"/>
      <p:bldP spid="51" grpId="0"/>
      <p:bldP spid="46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压力预警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□教育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设置压力参数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□医疗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□商业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□广场公园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77802" y="1766231"/>
            <a:ext cx="1989647" cy="1772793"/>
            <a:chOff x="177802" y="1795259"/>
            <a:chExt cx="1989647" cy="1772793"/>
          </a:xfrm>
        </p:grpSpPr>
        <p:sp>
          <p:nvSpPr>
            <p:cNvPr id="21" name="TextBox 20"/>
            <p:cNvSpPr txBox="1"/>
            <p:nvPr/>
          </p:nvSpPr>
          <p:spPr>
            <a:xfrm>
              <a:off x="177802" y="1795259"/>
              <a:ext cx="1989647" cy="1772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人口 ：综合医院规模比</a:t>
              </a:r>
              <a:r>
                <a:rPr lang="en-US" altLang="zh-CN" sz="1200" dirty="0" smtClean="0"/>
                <a:t>=</a:t>
              </a: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年龄段人口 ：医院规模比</a:t>
              </a:r>
              <a:r>
                <a:rPr lang="en-US" altLang="zh-CN" sz="1200" dirty="0" smtClean="0"/>
                <a:t>=</a:t>
              </a: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儿童</a:t>
              </a: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青壮年</a:t>
              </a: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老年</a:t>
              </a: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妇女</a:t>
              </a:r>
              <a:endParaRPr lang="zh-CN" altLang="en-US" sz="12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271006" y="2108207"/>
              <a:ext cx="828000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42506" y="2617295"/>
              <a:ext cx="828000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842506" y="2850346"/>
              <a:ext cx="828000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2506" y="3083397"/>
              <a:ext cx="828000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42506" y="3316449"/>
              <a:ext cx="828000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椭圆 44"/>
          <p:cNvSpPr/>
          <p:nvPr/>
        </p:nvSpPr>
        <p:spPr>
          <a:xfrm rot="20104850">
            <a:off x="6484173" y="2100190"/>
            <a:ext cx="1976502" cy="2034043"/>
          </a:xfrm>
          <a:prstGeom prst="ellipse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7188200" y="2622072"/>
            <a:ext cx="364202" cy="314894"/>
            <a:chOff x="7188200" y="3027084"/>
            <a:chExt cx="364202" cy="363533"/>
          </a:xfrm>
        </p:grpSpPr>
        <p:sp>
          <p:nvSpPr>
            <p:cNvPr id="47" name="泪滴形 46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医</a:t>
              </a:r>
              <a:endParaRPr lang="zh-CN" altLang="en-US" sz="1400" dirty="0"/>
            </a:p>
          </p:txBody>
        </p:sp>
      </p:grpSp>
      <p:sp>
        <p:nvSpPr>
          <p:cNvPr id="49" name="椭圆 48"/>
          <p:cNvSpPr/>
          <p:nvPr/>
        </p:nvSpPr>
        <p:spPr>
          <a:xfrm rot="988516">
            <a:off x="3559716" y="2011301"/>
            <a:ext cx="1630523" cy="1759908"/>
          </a:xfrm>
          <a:prstGeom prst="ellipse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4628931" y="2358054"/>
            <a:ext cx="364202" cy="314894"/>
            <a:chOff x="7188200" y="3027084"/>
            <a:chExt cx="364202" cy="363533"/>
          </a:xfrm>
        </p:grpSpPr>
        <p:sp>
          <p:nvSpPr>
            <p:cNvPr id="51" name="泪滴形 50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医</a:t>
              </a:r>
              <a:endParaRPr lang="zh-CN" altLang="en-US" sz="1400" dirty="0"/>
            </a:p>
          </p:txBody>
        </p:sp>
      </p:grpSp>
      <p:sp>
        <p:nvSpPr>
          <p:cNvPr id="53" name="椭圆 52"/>
          <p:cNvSpPr/>
          <p:nvPr/>
        </p:nvSpPr>
        <p:spPr>
          <a:xfrm rot="18382797">
            <a:off x="7884321" y="712471"/>
            <a:ext cx="1336486" cy="2031748"/>
          </a:xfrm>
          <a:prstGeom prst="ellipse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8060560" y="1315634"/>
            <a:ext cx="364202" cy="314894"/>
            <a:chOff x="7188200" y="3027084"/>
            <a:chExt cx="364202" cy="363533"/>
          </a:xfrm>
        </p:grpSpPr>
        <p:sp>
          <p:nvSpPr>
            <p:cNvPr id="55" name="泪滴形 54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医</a:t>
              </a:r>
              <a:endParaRPr lang="zh-CN" altLang="en-US" sz="1400" dirty="0"/>
            </a:p>
          </p:txBody>
        </p:sp>
      </p:grpSp>
      <p:sp>
        <p:nvSpPr>
          <p:cNvPr id="57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58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59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60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61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62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63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67" name="监测下拉"/>
          <p:cNvSpPr/>
          <p:nvPr/>
        </p:nvSpPr>
        <p:spPr>
          <a:xfrm>
            <a:off x="10061858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68" name="工具下拉"/>
          <p:cNvSpPr/>
          <p:nvPr/>
        </p:nvSpPr>
        <p:spPr>
          <a:xfrm>
            <a:off x="10769035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69" name="查询下拉"/>
          <p:cNvSpPr/>
          <p:nvPr/>
        </p:nvSpPr>
        <p:spPr>
          <a:xfrm>
            <a:off x="9599784" y="951085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64" name="选 1"/>
          <p:cNvSpPr txBox="1"/>
          <p:nvPr/>
        </p:nvSpPr>
        <p:spPr>
          <a:xfrm>
            <a:off x="76884" y="1600346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pic>
        <p:nvPicPr>
          <p:cNvPr id="65" name="图片 64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选 1"/>
          <p:cNvSpPr txBox="1"/>
          <p:nvPr/>
        </p:nvSpPr>
        <p:spPr>
          <a:xfrm>
            <a:off x="285286" y="2067811"/>
            <a:ext cx="828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  <p:sp>
        <p:nvSpPr>
          <p:cNvPr id="73" name="选 1"/>
          <p:cNvSpPr txBox="1"/>
          <p:nvPr/>
        </p:nvSpPr>
        <p:spPr>
          <a:xfrm>
            <a:off x="836829" y="2575811"/>
            <a:ext cx="828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  <p:sp>
        <p:nvSpPr>
          <p:cNvPr id="74" name="选 1"/>
          <p:cNvSpPr txBox="1"/>
          <p:nvPr/>
        </p:nvSpPr>
        <p:spPr>
          <a:xfrm>
            <a:off x="844089" y="2815295"/>
            <a:ext cx="828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  <p:sp>
        <p:nvSpPr>
          <p:cNvPr id="75" name="选 1"/>
          <p:cNvSpPr txBox="1"/>
          <p:nvPr/>
        </p:nvSpPr>
        <p:spPr>
          <a:xfrm>
            <a:off x="844089" y="3047519"/>
            <a:ext cx="828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  <p:sp>
        <p:nvSpPr>
          <p:cNvPr id="76" name="选 1"/>
          <p:cNvSpPr txBox="1"/>
          <p:nvPr/>
        </p:nvSpPr>
        <p:spPr>
          <a:xfrm>
            <a:off x="844089" y="3279743"/>
            <a:ext cx="828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  <p:bldLst>
      <p:bldP spid="45" grpId="1" animBg="1"/>
      <p:bldP spid="49" grpId="1" animBg="1"/>
      <p:bldP spid="53" grpId="1" animBg="1"/>
      <p:bldP spid="67" grpId="0"/>
      <p:bldP spid="68" grpId="0"/>
      <p:bldP spid="69" grpId="0"/>
      <p:bldP spid="64" grpId="0"/>
      <p:bldP spid="72" grpId="0"/>
      <p:bldP spid="73" grpId="0"/>
      <p:bldP spid="74" grpId="0"/>
      <p:bldP spid="75" grpId="0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压力预警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□教育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设置压力参数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□医疗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□商业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□广场公园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1600" y="2103281"/>
            <a:ext cx="1492716" cy="646331"/>
            <a:chOff x="177800" y="1701800"/>
            <a:chExt cx="1492716" cy="746166"/>
          </a:xfrm>
        </p:grpSpPr>
        <p:sp>
          <p:nvSpPr>
            <p:cNvPr id="21" name="TextBox 20"/>
            <p:cNvSpPr txBox="1"/>
            <p:nvPr/>
          </p:nvSpPr>
          <p:spPr>
            <a:xfrm>
              <a:off x="177800" y="1701800"/>
              <a:ext cx="1492716" cy="746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人口：商业规模比</a:t>
              </a:r>
              <a:r>
                <a:rPr lang="en-US" altLang="zh-CN" sz="1200" dirty="0" smtClean="0"/>
                <a:t>=</a:t>
              </a:r>
              <a:endParaRPr lang="en-US" altLang="zh-CN" sz="1200" dirty="0" smtClean="0"/>
            </a:p>
            <a:p>
              <a:endParaRPr lang="en-US" altLang="zh-CN" sz="1200" dirty="0" smtClean="0"/>
            </a:p>
            <a:p>
              <a:endParaRPr lang="zh-CN" altLang="en-US" sz="12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271004" y="2087279"/>
              <a:ext cx="864000" cy="2078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/>
        </p:nvSpPr>
        <p:spPr>
          <a:xfrm rot="21015354">
            <a:off x="7609648" y="3198194"/>
            <a:ext cx="1082748" cy="1275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7944945" y="3441442"/>
            <a:ext cx="364202" cy="314894"/>
            <a:chOff x="7188200" y="3027084"/>
            <a:chExt cx="364202" cy="363533"/>
          </a:xfrm>
        </p:grpSpPr>
        <p:sp>
          <p:nvSpPr>
            <p:cNvPr id="28" name="泪滴形 27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商</a:t>
              </a:r>
              <a:endParaRPr lang="zh-CN" altLang="en-US" sz="1400" dirty="0"/>
            </a:p>
          </p:txBody>
        </p:sp>
      </p:grpSp>
      <p:sp>
        <p:nvSpPr>
          <p:cNvPr id="30" name="椭圆 29"/>
          <p:cNvSpPr/>
          <p:nvPr/>
        </p:nvSpPr>
        <p:spPr>
          <a:xfrm rot="20104850">
            <a:off x="6705757" y="1991903"/>
            <a:ext cx="1082748" cy="1275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7167180" y="2590207"/>
            <a:ext cx="364202" cy="314894"/>
            <a:chOff x="7188200" y="3027084"/>
            <a:chExt cx="364202" cy="363533"/>
          </a:xfrm>
        </p:grpSpPr>
        <p:sp>
          <p:nvSpPr>
            <p:cNvPr id="32" name="泪滴形 31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商</a:t>
              </a:r>
              <a:endParaRPr lang="zh-CN" altLang="en-US" sz="1400" dirty="0"/>
            </a:p>
          </p:txBody>
        </p:sp>
      </p:grpSp>
      <p:sp>
        <p:nvSpPr>
          <p:cNvPr id="34" name="椭圆 33"/>
          <p:cNvSpPr/>
          <p:nvPr/>
        </p:nvSpPr>
        <p:spPr>
          <a:xfrm rot="1816056">
            <a:off x="6054117" y="3298340"/>
            <a:ext cx="1082748" cy="1275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57428" y="3582555"/>
            <a:ext cx="364202" cy="314894"/>
            <a:chOff x="7188200" y="3027084"/>
            <a:chExt cx="364202" cy="363533"/>
          </a:xfrm>
        </p:grpSpPr>
        <p:sp>
          <p:nvSpPr>
            <p:cNvPr id="36" name="泪滴形 35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商</a:t>
              </a:r>
              <a:endParaRPr lang="zh-CN" altLang="en-US" sz="1400" dirty="0"/>
            </a:p>
          </p:txBody>
        </p:sp>
      </p:grpSp>
      <p:sp>
        <p:nvSpPr>
          <p:cNvPr id="38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9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40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41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42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43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44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48" name="监测下拉"/>
          <p:cNvSpPr/>
          <p:nvPr/>
        </p:nvSpPr>
        <p:spPr>
          <a:xfrm>
            <a:off x="10095521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9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50" name="查询下拉"/>
          <p:cNvSpPr/>
          <p:nvPr/>
        </p:nvSpPr>
        <p:spPr>
          <a:xfrm>
            <a:off x="9644430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45" name="选 1"/>
          <p:cNvSpPr txBox="1"/>
          <p:nvPr/>
        </p:nvSpPr>
        <p:spPr>
          <a:xfrm>
            <a:off x="92503" y="1866677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pic>
        <p:nvPicPr>
          <p:cNvPr id="46" name="图片 45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选 1"/>
          <p:cNvSpPr txBox="1"/>
          <p:nvPr/>
        </p:nvSpPr>
        <p:spPr>
          <a:xfrm>
            <a:off x="183686" y="2445183"/>
            <a:ext cx="104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4" grpId="0" animBg="1"/>
      <p:bldP spid="48" grpId="0"/>
      <p:bldP spid="49" grpId="0"/>
      <p:bldP spid="50" grpId="0"/>
      <p:bldP spid="45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93655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压力预警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□教育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设置压力参数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□医疗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□商业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□广场公园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65103" y="2363326"/>
            <a:ext cx="1800493" cy="646331"/>
            <a:chOff x="177800" y="1701800"/>
            <a:chExt cx="1800493" cy="746166"/>
          </a:xfrm>
        </p:grpSpPr>
        <p:sp>
          <p:nvSpPr>
            <p:cNvPr id="27" name="TextBox 26"/>
            <p:cNvSpPr txBox="1"/>
            <p:nvPr/>
          </p:nvSpPr>
          <p:spPr>
            <a:xfrm>
              <a:off x="177800" y="1701800"/>
              <a:ext cx="1800493" cy="746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人口：广场公园规模比</a:t>
              </a:r>
              <a:r>
                <a:rPr lang="en-US" altLang="zh-CN" sz="1200" dirty="0" smtClean="0"/>
                <a:t>=</a:t>
              </a:r>
              <a:endParaRPr lang="en-US" altLang="zh-CN" sz="1200" dirty="0" smtClean="0"/>
            </a:p>
            <a:p>
              <a:endParaRPr lang="en-US" altLang="zh-CN" sz="1200" dirty="0" smtClean="0"/>
            </a:p>
            <a:p>
              <a:endParaRPr lang="zh-CN" altLang="en-US" sz="12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271004" y="2044481"/>
              <a:ext cx="864000" cy="2078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/>
          <p:cNvSpPr/>
          <p:nvPr/>
        </p:nvSpPr>
        <p:spPr>
          <a:xfrm rot="18257575">
            <a:off x="5066845" y="1219112"/>
            <a:ext cx="1064318" cy="2487234"/>
          </a:xfrm>
          <a:prstGeom prst="ellipse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泪滴形 33"/>
          <p:cNvSpPr/>
          <p:nvPr/>
        </p:nvSpPr>
        <p:spPr>
          <a:xfrm rot="2683524" flipV="1">
            <a:off x="5435265" y="2391054"/>
            <a:ext cx="303406" cy="280581"/>
          </a:xfrm>
          <a:prstGeom prst="teardrop">
            <a:avLst>
              <a:gd name="adj" fmla="val 12895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4495042" y="2704064"/>
            <a:ext cx="1509013" cy="1662573"/>
          </a:xfrm>
          <a:prstGeom prst="ellipse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泪滴形 36"/>
          <p:cNvSpPr/>
          <p:nvPr/>
        </p:nvSpPr>
        <p:spPr>
          <a:xfrm rot="2683524" flipV="1">
            <a:off x="5092365" y="2974096"/>
            <a:ext cx="303406" cy="280581"/>
          </a:xfrm>
          <a:prstGeom prst="teardrop">
            <a:avLst>
              <a:gd name="adj" fmla="val 12895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 rot="17949193">
            <a:off x="6236640" y="1648787"/>
            <a:ext cx="1080872" cy="2116741"/>
          </a:xfrm>
          <a:prstGeom prst="ellipse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泪滴形 44"/>
          <p:cNvSpPr/>
          <p:nvPr/>
        </p:nvSpPr>
        <p:spPr>
          <a:xfrm rot="2683524" flipV="1">
            <a:off x="6044866" y="2204040"/>
            <a:ext cx="303406" cy="280581"/>
          </a:xfrm>
          <a:prstGeom prst="teardrop">
            <a:avLst>
              <a:gd name="adj" fmla="val 12895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地图"/>
          <p:cNvSpPr txBox="1"/>
          <p:nvPr/>
        </p:nvSpPr>
        <p:spPr>
          <a:xfrm>
            <a:off x="9064430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5" name="查询"/>
          <p:cNvSpPr/>
          <p:nvPr/>
        </p:nvSpPr>
        <p:spPr>
          <a:xfrm>
            <a:off x="9667362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38" name="监测"/>
          <p:cNvSpPr/>
          <p:nvPr/>
        </p:nvSpPr>
        <p:spPr>
          <a:xfrm>
            <a:off x="10270294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9" name="工具"/>
          <p:cNvSpPr/>
          <p:nvPr/>
        </p:nvSpPr>
        <p:spPr>
          <a:xfrm>
            <a:off x="10873227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40" name="地图下拉"/>
          <p:cNvGrpSpPr/>
          <p:nvPr/>
        </p:nvGrpSpPr>
        <p:grpSpPr>
          <a:xfrm>
            <a:off x="8979296" y="973748"/>
            <a:ext cx="563869" cy="646331"/>
            <a:chOff x="8979293" y="990107"/>
            <a:chExt cx="563869" cy="746166"/>
          </a:xfrm>
        </p:grpSpPr>
        <p:sp>
          <p:nvSpPr>
            <p:cNvPr id="41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42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48" name="监测下拉"/>
          <p:cNvSpPr/>
          <p:nvPr/>
        </p:nvSpPr>
        <p:spPr>
          <a:xfrm>
            <a:off x="10095521" y="965597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9" name="工具下拉"/>
          <p:cNvSpPr/>
          <p:nvPr/>
        </p:nvSpPr>
        <p:spPr>
          <a:xfrm>
            <a:off x="10754521" y="97374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50" name="查询下拉"/>
          <p:cNvSpPr/>
          <p:nvPr/>
        </p:nvSpPr>
        <p:spPr>
          <a:xfrm>
            <a:off x="9658944" y="965599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43" name="选 1"/>
          <p:cNvSpPr txBox="1"/>
          <p:nvPr/>
        </p:nvSpPr>
        <p:spPr>
          <a:xfrm>
            <a:off x="92503" y="2149094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pic>
        <p:nvPicPr>
          <p:cNvPr id="46" name="图片 45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选 1"/>
          <p:cNvSpPr txBox="1"/>
          <p:nvPr/>
        </p:nvSpPr>
        <p:spPr>
          <a:xfrm>
            <a:off x="256258" y="2662897"/>
            <a:ext cx="104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  <p:bldP spid="37" grpId="0" animBg="1"/>
      <p:bldP spid="44" grpId="0" animBg="1"/>
      <p:bldP spid="45" grpId="0" animBg="1"/>
      <p:bldP spid="48" grpId="0"/>
      <p:bldP spid="49" grpId="0"/>
      <p:bldP spid="50" grpId="0"/>
      <p:bldP spid="43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底图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1" cy="5940425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9232138" y="768330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" name="左边栏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舆情监察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+</a:t>
            </a:r>
            <a:r>
              <a:rPr lang="zh-CN" altLang="en-US" sz="1200" dirty="0" smtClean="0">
                <a:solidFill>
                  <a:schemeClr val="tx1"/>
                </a:solidFill>
              </a:rPr>
              <a:t>添加一个监察类别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7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8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9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0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31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32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33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66" name="查询下拉"/>
          <p:cNvSpPr/>
          <p:nvPr/>
        </p:nvSpPr>
        <p:spPr>
          <a:xfrm>
            <a:off x="9659009" y="951085"/>
            <a:ext cx="45397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37" name="监测下拉"/>
          <p:cNvSpPr/>
          <p:nvPr/>
        </p:nvSpPr>
        <p:spPr>
          <a:xfrm>
            <a:off x="10076372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√舆情监察</a:t>
            </a:r>
            <a:endParaRPr lang="zh-CN" altLang="en-US" sz="1050" b="1" dirty="0"/>
          </a:p>
        </p:txBody>
      </p:sp>
      <p:sp>
        <p:nvSpPr>
          <p:cNvPr id="38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grpSp>
        <p:nvGrpSpPr>
          <p:cNvPr id="60" name="土地"/>
          <p:cNvGrpSpPr/>
          <p:nvPr/>
        </p:nvGrpSpPr>
        <p:grpSpPr>
          <a:xfrm>
            <a:off x="3312783" y="1461976"/>
            <a:ext cx="2232001" cy="2474374"/>
            <a:chOff x="3595171" y="1636600"/>
            <a:chExt cx="2232001" cy="2856573"/>
          </a:xfrm>
        </p:grpSpPr>
        <p:grpSp>
          <p:nvGrpSpPr>
            <p:cNvPr id="26" name="土地"/>
            <p:cNvGrpSpPr/>
            <p:nvPr/>
          </p:nvGrpSpPr>
          <p:grpSpPr>
            <a:xfrm>
              <a:off x="3595171" y="1636600"/>
              <a:ext cx="2232001" cy="2856573"/>
              <a:chOff x="3595169" y="1636599"/>
              <a:chExt cx="2232001" cy="285657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595170" y="1868045"/>
                <a:ext cx="2232000" cy="26251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性质：工业、集体、景区、居住、商业、商办、其他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状态：规划、征拆、挂牌、成交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容积率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总建面积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成交总价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成交楼面价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溢价率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平行四边形 14"/>
              <p:cNvSpPr/>
              <p:nvPr/>
            </p:nvSpPr>
            <p:spPr>
              <a:xfrm>
                <a:off x="3595169" y="1640366"/>
                <a:ext cx="756494" cy="227678"/>
              </a:xfrm>
              <a:prstGeom prst="parallelogram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土地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4282391" y="1636599"/>
                <a:ext cx="756494" cy="227678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房屋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440341" y="3041521"/>
              <a:ext cx="1075690" cy="170815"/>
              <a:chOff x="258306" y="2812921"/>
              <a:chExt cx="1075690" cy="170815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>
                <a:stCxn id="40" idx="3"/>
                <a:endCxn id="41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/>
            <p:cNvGrpSpPr/>
            <p:nvPr/>
          </p:nvGrpSpPr>
          <p:grpSpPr>
            <a:xfrm>
              <a:off x="4440341" y="3330633"/>
              <a:ext cx="1075690" cy="170815"/>
              <a:chOff x="258306" y="2812921"/>
              <a:chExt cx="1075690" cy="170815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6" name="直接连接符 45"/>
              <p:cNvCxnSpPr>
                <a:stCxn id="44" idx="3"/>
                <a:endCxn id="45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/>
            <p:cNvGrpSpPr/>
            <p:nvPr/>
          </p:nvGrpSpPr>
          <p:grpSpPr>
            <a:xfrm>
              <a:off x="4440341" y="3619745"/>
              <a:ext cx="1075690" cy="170815"/>
              <a:chOff x="258306" y="2812921"/>
              <a:chExt cx="1075690" cy="170815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直接连接符 50"/>
              <p:cNvCxnSpPr>
                <a:stCxn id="49" idx="3"/>
                <a:endCxn id="50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>
              <a:off x="4440341" y="3908857"/>
              <a:ext cx="1075690" cy="170815"/>
              <a:chOff x="258306" y="2812921"/>
              <a:chExt cx="1075690" cy="170815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" name="直接连接符 54"/>
              <p:cNvCxnSpPr>
                <a:stCxn id="53" idx="3"/>
                <a:endCxn id="54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4440341" y="4197969"/>
              <a:ext cx="1075690" cy="170815"/>
              <a:chOff x="258306" y="2812921"/>
              <a:chExt cx="1075690" cy="17081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" name="直接连接符 58"/>
              <p:cNvCxnSpPr>
                <a:stCxn id="57" idx="3"/>
                <a:endCxn id="58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房屋"/>
          <p:cNvGrpSpPr/>
          <p:nvPr/>
        </p:nvGrpSpPr>
        <p:grpSpPr>
          <a:xfrm>
            <a:off x="3312782" y="1461976"/>
            <a:ext cx="2232000" cy="2490276"/>
            <a:chOff x="3605838" y="1634008"/>
            <a:chExt cx="2232000" cy="2874931"/>
          </a:xfrm>
        </p:grpSpPr>
        <p:grpSp>
          <p:nvGrpSpPr>
            <p:cNvPr id="25" name="房屋"/>
            <p:cNvGrpSpPr/>
            <p:nvPr/>
          </p:nvGrpSpPr>
          <p:grpSpPr>
            <a:xfrm>
              <a:off x="3605838" y="1634008"/>
              <a:ext cx="2232000" cy="2874931"/>
              <a:chOff x="5844539" y="1649773"/>
              <a:chExt cx="2232000" cy="258070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5844539" y="1868044"/>
                <a:ext cx="2232000" cy="23624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>
                <a:noAutofit/>
              </a:bodyPr>
              <a:lstStyle/>
              <a:p>
                <a:pPr marL="268605" indent="-268605"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性质：□住宅□办公□商业</a:t>
                </a:r>
                <a:br>
                  <a:rPr lang="en-US" altLang="zh-CN" sz="1200" dirty="0" smtClean="0">
                    <a:solidFill>
                      <a:schemeClr val="tx1"/>
                    </a:solidFill>
                  </a:rPr>
                </a:br>
                <a:r>
                  <a:rPr lang="zh-CN" altLang="en-US" sz="1200" dirty="0" smtClean="0">
                    <a:solidFill>
                      <a:schemeClr val="tx1"/>
                    </a:solidFill>
                  </a:rPr>
                  <a:t>□其他□经济适用房</a:t>
                </a:r>
                <a:br>
                  <a:rPr lang="en-US" altLang="zh-CN" sz="1200" dirty="0" smtClean="0">
                    <a:solidFill>
                      <a:schemeClr val="tx1"/>
                    </a:solidFill>
                  </a:rPr>
                </a:br>
                <a:r>
                  <a:rPr lang="zh-CN" altLang="en-US" sz="1200" dirty="0" smtClean="0">
                    <a:solidFill>
                      <a:schemeClr val="tx1"/>
                    </a:solidFill>
                  </a:rPr>
                  <a:t>□公租房□农居房□厂房</a:t>
                </a:r>
                <a:endParaRPr lang="zh-CN" altLang="en-US" sz="12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用地剩余年限：</a:t>
                </a:r>
                <a:endParaRPr lang="zh-CN" altLang="en-US" sz="12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状态： □现房□预售□待售</a:t>
                </a:r>
                <a:endParaRPr lang="zh-CN" altLang="en-US" sz="12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平行四边形 19"/>
              <p:cNvSpPr/>
              <p:nvPr/>
            </p:nvSpPr>
            <p:spPr>
              <a:xfrm>
                <a:off x="5844540" y="1653540"/>
                <a:ext cx="756494" cy="227678"/>
              </a:xfrm>
              <a:prstGeom prst="parallelogram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土地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6531762" y="1649773"/>
                <a:ext cx="756494" cy="227678"/>
              </a:xfrm>
              <a:prstGeom prst="parallelogram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房屋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766909" y="2954758"/>
              <a:ext cx="482594" cy="1708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7" name="图片 66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太阳形 1"/>
          <p:cNvSpPr/>
          <p:nvPr/>
        </p:nvSpPr>
        <p:spPr>
          <a:xfrm>
            <a:off x="7590971" y="1828800"/>
            <a:ext cx="360000" cy="360000"/>
          </a:xfrm>
          <a:prstGeom prst="su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太阳形 62"/>
          <p:cNvSpPr/>
          <p:nvPr/>
        </p:nvSpPr>
        <p:spPr>
          <a:xfrm>
            <a:off x="6611257" y="2008800"/>
            <a:ext cx="360000" cy="360000"/>
          </a:xfrm>
          <a:prstGeom prst="su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太阳形 63"/>
          <p:cNvSpPr/>
          <p:nvPr/>
        </p:nvSpPr>
        <p:spPr>
          <a:xfrm>
            <a:off x="6611257" y="3155518"/>
            <a:ext cx="360000" cy="360000"/>
          </a:xfrm>
          <a:prstGeom prst="su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太阳形 68"/>
          <p:cNvSpPr/>
          <p:nvPr/>
        </p:nvSpPr>
        <p:spPr>
          <a:xfrm>
            <a:off x="7860688" y="3070213"/>
            <a:ext cx="360000" cy="360000"/>
          </a:xfrm>
          <a:prstGeom prst="su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3" grpId="0" animBg="1"/>
      <p:bldP spid="66" grpId="0"/>
      <p:bldP spid="37" grpId="0"/>
      <p:bldP spid="38" grpId="0"/>
      <p:bldP spid="2" grpId="0" animBg="1"/>
      <p:bldP spid="63" grpId="0" animBg="1"/>
      <p:bldP spid="64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57924" y="1219445"/>
            <a:ext cx="2965983" cy="40318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01600" dist="177800" dir="30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355600" algn="just"/>
            <a:r>
              <a:rPr lang="zh-CN" altLang="zh-CN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作为智慧城市的第一阶段，房地产大数据分析系统将数据集成交接成网，结合房地产的地理特性，在地图上形成直观的查询方法。其主要载体为地图，在地图上将城市各要素进行空间节点定位</a:t>
            </a:r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。</a:t>
            </a:r>
            <a:endParaRPr lang="en-US" altLang="zh-CN" sz="1600" dirty="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indent="355600" algn="just"/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所有</a:t>
            </a:r>
            <a:r>
              <a:rPr lang="zh-CN" altLang="zh-CN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房屋进行落位，再以房屋为关联点，牵出其建筑、土地、结构、价格等</a:t>
            </a:r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属性</a:t>
            </a:r>
            <a:r>
              <a:rPr lang="zh-CN" altLang="en-US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。并</a:t>
            </a:r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将</a:t>
            </a:r>
            <a:r>
              <a:rPr lang="zh-CN" altLang="zh-CN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购房者落位于房屋中，由房及人，粗匹配房屋的居住者家庭，对片区的居住人口进行初步</a:t>
            </a:r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描摹</a:t>
            </a:r>
            <a:r>
              <a:rPr lang="zh-CN" altLang="en-US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，由人及物，测试与其相关的配套设施的压力，为</a:t>
            </a:r>
            <a:r>
              <a:rPr lang="zh-CN" altLang="zh-CN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相关部门提供决策指导依据</a:t>
            </a:r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。</a:t>
            </a:r>
            <a:endParaRPr lang="zh-CN" altLang="zh-CN" sz="1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0039" y="1148749"/>
            <a:ext cx="1603452" cy="4506528"/>
          </a:xfrm>
          <a:prstGeom prst="rect">
            <a:avLst/>
          </a:prstGeom>
        </p:spPr>
        <p:txBody>
          <a:bodyPr vert="wordArtVertRtl" wrap="square">
            <a:spAutoFit/>
          </a:bodyPr>
          <a:lstStyle/>
          <a:p>
            <a:r>
              <a:rPr lang="zh-CN" altLang="zh-CN" sz="12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建设智慧城市是以城市居民为出发点和立足之本，将信息化技术手段与人文服务理念和措施相结合，技术要有人文目的，管理要有人文理念，最终以智慧技术创造一个真正适合人类生活的城市</a:t>
            </a:r>
            <a:r>
              <a:rPr lang="zh-CN" altLang="zh-CN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载体</a:t>
            </a:r>
            <a:r>
              <a:rPr lang="zh-CN" altLang="en-US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基础</a:t>
            </a:r>
            <a:r>
              <a:rPr lang="zh-CN" altLang="zh-CN" sz="1200" kern="100" dirty="0">
                <a:latin typeface="方正姚体" panose="02010601030101010101" pitchFamily="2" charset="-122"/>
                <a:ea typeface="方正姚体" panose="02010601030101010101" pitchFamily="2" charset="-122"/>
              </a:rPr>
              <a:t>是对人与物的大</a:t>
            </a:r>
            <a:r>
              <a:rPr lang="zh-CN" altLang="zh-CN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数据系统</a:t>
            </a:r>
            <a:r>
              <a:rPr lang="zh-CN" altLang="en-US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  <a:r>
              <a:rPr lang="zh-CN" altLang="zh-CN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进而</a:t>
            </a:r>
            <a:r>
              <a:rPr lang="zh-CN" altLang="zh-CN" sz="1200" kern="100" dirty="0">
                <a:latin typeface="方正姚体" panose="02010601030101010101" pitchFamily="2" charset="-122"/>
                <a:ea typeface="方正姚体" panose="02010601030101010101" pitchFamily="2" charset="-122"/>
              </a:rPr>
              <a:t>结合信息化技术以科学的城市管理理念，建立贯穿城市规划设计、投资建设、运营管理的智慧城市模型</a:t>
            </a:r>
            <a:r>
              <a:rPr lang="zh-CN" altLang="zh-CN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  <a:endParaRPr lang="zh-CN" altLang="zh-CN" sz="1200" kern="1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06731" y="1201178"/>
            <a:ext cx="5977952" cy="3826379"/>
            <a:chOff x="2306731" y="1201178"/>
            <a:chExt cx="5977952" cy="3826379"/>
          </a:xfrm>
        </p:grpSpPr>
        <p:grpSp>
          <p:nvGrpSpPr>
            <p:cNvPr id="4" name="组合 3"/>
            <p:cNvGrpSpPr/>
            <p:nvPr/>
          </p:nvGrpSpPr>
          <p:grpSpPr>
            <a:xfrm>
              <a:off x="2306731" y="1201178"/>
              <a:ext cx="5977952" cy="3826379"/>
              <a:chOff x="2306731" y="1201178"/>
              <a:chExt cx="5977952" cy="3826379"/>
            </a:xfrm>
          </p:grpSpPr>
          <p:sp>
            <p:nvSpPr>
              <p:cNvPr id="9" name="任意多边形 8"/>
              <p:cNvSpPr/>
              <p:nvPr/>
            </p:nvSpPr>
            <p:spPr>
              <a:xfrm>
                <a:off x="3742635" y="3579273"/>
                <a:ext cx="1679804" cy="1448284"/>
              </a:xfrm>
              <a:custGeom>
                <a:avLst/>
                <a:gdLst>
                  <a:gd name="connsiteX0" fmla="*/ 0 w 1679804"/>
                  <a:gd name="connsiteY0" fmla="*/ 724142 h 1448284"/>
                  <a:gd name="connsiteX1" fmla="*/ 362071 w 1679804"/>
                  <a:gd name="connsiteY1" fmla="*/ 0 h 1448284"/>
                  <a:gd name="connsiteX2" fmla="*/ 1317733 w 1679804"/>
                  <a:gd name="connsiteY2" fmla="*/ 0 h 1448284"/>
                  <a:gd name="connsiteX3" fmla="*/ 1679804 w 1679804"/>
                  <a:gd name="connsiteY3" fmla="*/ 724142 h 1448284"/>
                  <a:gd name="connsiteX4" fmla="*/ 1317733 w 1679804"/>
                  <a:gd name="connsiteY4" fmla="*/ 1448284 h 1448284"/>
                  <a:gd name="connsiteX5" fmla="*/ 362071 w 1679804"/>
                  <a:gd name="connsiteY5" fmla="*/ 1448284 h 1448284"/>
                  <a:gd name="connsiteX6" fmla="*/ 0 w 1679804"/>
                  <a:gd name="connsiteY6" fmla="*/ 724142 h 144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9804" h="1448284">
                    <a:moveTo>
                      <a:pt x="0" y="724142"/>
                    </a:moveTo>
                    <a:lnTo>
                      <a:pt x="362071" y="0"/>
                    </a:lnTo>
                    <a:lnTo>
                      <a:pt x="1317733" y="0"/>
                    </a:lnTo>
                    <a:lnTo>
                      <a:pt x="1679804" y="724142"/>
                    </a:lnTo>
                    <a:lnTo>
                      <a:pt x="1317733" y="1448284"/>
                    </a:lnTo>
                    <a:lnTo>
                      <a:pt x="362071" y="1448284"/>
                    </a:lnTo>
                    <a:lnTo>
                      <a:pt x="0" y="724142"/>
                    </a:lnTo>
                    <a:close/>
                  </a:path>
                </a:pathLst>
              </a:custGeom>
            </p:spPr>
            <p:style>
              <a:lnRef idx="1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0674" tIns="297136" rIns="260674" bIns="297136" numCol="1" spcCol="1270" anchor="ctr" anchorCtr="0">
                <a:noAutofit/>
              </a:bodyPr>
              <a:lstStyle/>
              <a:p>
                <a:pPr lvl="0" algn="ctr" defTabSz="2533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5700" kern="1200" dirty="0" smtClean="0"/>
                  <a:t>地</a:t>
                </a:r>
                <a:endParaRPr lang="zh-CN" altLang="en-US" sz="5700" kern="1200" dirty="0"/>
              </a:p>
            </p:txBody>
          </p:sp>
          <p:sp>
            <p:nvSpPr>
              <p:cNvPr id="10" name="六边形 9"/>
              <p:cNvSpPr/>
              <p:nvPr/>
            </p:nvSpPr>
            <p:spPr>
              <a:xfrm>
                <a:off x="3786274" y="4218661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六边形 11"/>
              <p:cNvSpPr/>
              <p:nvPr/>
            </p:nvSpPr>
            <p:spPr>
              <a:xfrm>
                <a:off x="2306731" y="2782456"/>
                <a:ext cx="1679804" cy="1448284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六边形 12"/>
              <p:cNvSpPr/>
              <p:nvPr/>
            </p:nvSpPr>
            <p:spPr>
              <a:xfrm>
                <a:off x="3450313" y="4058336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2250053"/>
                  <a:satOff val="-3375"/>
                  <a:lumOff val="-548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任意多边形 13"/>
              <p:cNvSpPr/>
              <p:nvPr/>
            </p:nvSpPr>
            <p:spPr>
              <a:xfrm>
                <a:off x="5173757" y="2784151"/>
                <a:ext cx="1679804" cy="1448284"/>
              </a:xfrm>
              <a:custGeom>
                <a:avLst/>
                <a:gdLst>
                  <a:gd name="connsiteX0" fmla="*/ 0 w 1679804"/>
                  <a:gd name="connsiteY0" fmla="*/ 724142 h 1448284"/>
                  <a:gd name="connsiteX1" fmla="*/ 362071 w 1679804"/>
                  <a:gd name="connsiteY1" fmla="*/ 0 h 1448284"/>
                  <a:gd name="connsiteX2" fmla="*/ 1317733 w 1679804"/>
                  <a:gd name="connsiteY2" fmla="*/ 0 h 1448284"/>
                  <a:gd name="connsiteX3" fmla="*/ 1679804 w 1679804"/>
                  <a:gd name="connsiteY3" fmla="*/ 724142 h 1448284"/>
                  <a:gd name="connsiteX4" fmla="*/ 1317733 w 1679804"/>
                  <a:gd name="connsiteY4" fmla="*/ 1448284 h 1448284"/>
                  <a:gd name="connsiteX5" fmla="*/ 362071 w 1679804"/>
                  <a:gd name="connsiteY5" fmla="*/ 1448284 h 1448284"/>
                  <a:gd name="connsiteX6" fmla="*/ 0 w 1679804"/>
                  <a:gd name="connsiteY6" fmla="*/ 724142 h 144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9804" h="1448284">
                    <a:moveTo>
                      <a:pt x="0" y="724142"/>
                    </a:moveTo>
                    <a:lnTo>
                      <a:pt x="362071" y="0"/>
                    </a:lnTo>
                    <a:lnTo>
                      <a:pt x="1317733" y="0"/>
                    </a:lnTo>
                    <a:lnTo>
                      <a:pt x="1679804" y="724142"/>
                    </a:lnTo>
                    <a:lnTo>
                      <a:pt x="1317733" y="1448284"/>
                    </a:lnTo>
                    <a:lnTo>
                      <a:pt x="362071" y="1448284"/>
                    </a:lnTo>
                    <a:lnTo>
                      <a:pt x="0" y="724142"/>
                    </a:lnTo>
                    <a:close/>
                  </a:path>
                </a:pathLst>
              </a:custGeom>
            </p:spPr>
            <p:style>
              <a:lnRef idx="1">
                <a:schemeClr val="accent3">
                  <a:hueOff val="5625132"/>
                  <a:satOff val="-8439"/>
                  <a:lumOff val="-1372"/>
                  <a:alphaOff val="0"/>
                </a:schemeClr>
              </a:lnRef>
              <a:fillRef idx="3">
                <a:schemeClr val="accent3">
                  <a:hueOff val="5625132"/>
                  <a:satOff val="-8439"/>
                  <a:lumOff val="-1372"/>
                  <a:alphaOff val="0"/>
                </a:schemeClr>
              </a:fillRef>
              <a:effectRef idx="3">
                <a:schemeClr val="accent3">
                  <a:hueOff val="5625132"/>
                  <a:satOff val="-8439"/>
                  <a:lumOff val="-137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0674" tIns="297136" rIns="260674" bIns="297136" numCol="1" spcCol="1270" anchor="ctr" anchorCtr="0">
                <a:noAutofit/>
              </a:bodyPr>
              <a:lstStyle/>
              <a:p>
                <a:pPr lvl="0" algn="ctr" defTabSz="2533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5700" kern="1200" smtClean="0"/>
                  <a:t>房</a:t>
                </a:r>
                <a:endParaRPr lang="zh-CN" altLang="en-US" sz="5700" kern="1200" dirty="0"/>
              </a:p>
            </p:txBody>
          </p:sp>
          <p:sp>
            <p:nvSpPr>
              <p:cNvPr id="15" name="六边形 14"/>
              <p:cNvSpPr/>
              <p:nvPr/>
            </p:nvSpPr>
            <p:spPr>
              <a:xfrm>
                <a:off x="6322122" y="4039587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4500106"/>
                  <a:satOff val="-6751"/>
                  <a:lumOff val="-1097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六边形 15"/>
              <p:cNvSpPr/>
              <p:nvPr/>
            </p:nvSpPr>
            <p:spPr>
              <a:xfrm>
                <a:off x="6604879" y="3579273"/>
                <a:ext cx="1679804" cy="1448284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5625132"/>
                  <a:satOff val="-8439"/>
                  <a:lumOff val="-1372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六边形 16"/>
              <p:cNvSpPr/>
              <p:nvPr/>
            </p:nvSpPr>
            <p:spPr>
              <a:xfrm>
                <a:off x="6648518" y="4218661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6750158"/>
                  <a:satOff val="-10127"/>
                  <a:lumOff val="-1646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任意多边形 17"/>
              <p:cNvSpPr/>
              <p:nvPr/>
            </p:nvSpPr>
            <p:spPr>
              <a:xfrm>
                <a:off x="3742635" y="1992473"/>
                <a:ext cx="1679804" cy="1448284"/>
              </a:xfrm>
              <a:custGeom>
                <a:avLst/>
                <a:gdLst>
                  <a:gd name="connsiteX0" fmla="*/ 0 w 1679804"/>
                  <a:gd name="connsiteY0" fmla="*/ 724142 h 1448284"/>
                  <a:gd name="connsiteX1" fmla="*/ 362071 w 1679804"/>
                  <a:gd name="connsiteY1" fmla="*/ 0 h 1448284"/>
                  <a:gd name="connsiteX2" fmla="*/ 1317733 w 1679804"/>
                  <a:gd name="connsiteY2" fmla="*/ 0 h 1448284"/>
                  <a:gd name="connsiteX3" fmla="*/ 1679804 w 1679804"/>
                  <a:gd name="connsiteY3" fmla="*/ 724142 h 1448284"/>
                  <a:gd name="connsiteX4" fmla="*/ 1317733 w 1679804"/>
                  <a:gd name="connsiteY4" fmla="*/ 1448284 h 1448284"/>
                  <a:gd name="connsiteX5" fmla="*/ 362071 w 1679804"/>
                  <a:gd name="connsiteY5" fmla="*/ 1448284 h 1448284"/>
                  <a:gd name="connsiteX6" fmla="*/ 0 w 1679804"/>
                  <a:gd name="connsiteY6" fmla="*/ 724142 h 144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9804" h="1448284">
                    <a:moveTo>
                      <a:pt x="0" y="724142"/>
                    </a:moveTo>
                    <a:lnTo>
                      <a:pt x="362071" y="0"/>
                    </a:lnTo>
                    <a:lnTo>
                      <a:pt x="1317733" y="0"/>
                    </a:lnTo>
                    <a:lnTo>
                      <a:pt x="1679804" y="724142"/>
                    </a:lnTo>
                    <a:lnTo>
                      <a:pt x="1317733" y="1448284"/>
                    </a:lnTo>
                    <a:lnTo>
                      <a:pt x="362071" y="1448284"/>
                    </a:lnTo>
                    <a:lnTo>
                      <a:pt x="0" y="7241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rgbClr r="0" g="0" b="0"/>
              </a:lnRef>
              <a:fillRef idx="3">
                <a:scrgbClr r="0" g="0" b="0"/>
              </a:fillRef>
              <a:effectRef idx="3">
                <a:schemeClr val="accent3">
                  <a:hueOff val="11250264"/>
                  <a:satOff val="-16879"/>
                  <a:lumOff val="-2744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0674" tIns="297136" rIns="260674" bIns="297136" numCol="1" spcCol="1270" anchor="ctr" anchorCtr="0">
                <a:noAutofit/>
              </a:bodyPr>
              <a:lstStyle/>
              <a:p>
                <a:pPr lvl="0" algn="ctr" defTabSz="2533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5700" kern="1200" dirty="0" smtClean="0"/>
                  <a:t>人</a:t>
                </a:r>
                <a:endParaRPr lang="zh-CN" altLang="en-US" sz="5700" kern="1200" dirty="0"/>
              </a:p>
            </p:txBody>
          </p:sp>
          <p:sp>
            <p:nvSpPr>
              <p:cNvPr id="19" name="六边形 18"/>
              <p:cNvSpPr/>
              <p:nvPr/>
            </p:nvSpPr>
            <p:spPr>
              <a:xfrm>
                <a:off x="4881435" y="2023850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9000211"/>
                  <a:satOff val="-13503"/>
                  <a:lumOff val="-2195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六边形 19"/>
              <p:cNvSpPr/>
              <p:nvPr/>
            </p:nvSpPr>
            <p:spPr>
              <a:xfrm>
                <a:off x="5173757" y="1201178"/>
                <a:ext cx="1679804" cy="1448284"/>
              </a:xfrm>
              <a:prstGeom prst="hexagon">
                <a:avLst>
                  <a:gd name="adj" fmla="val 25000"/>
                  <a:gd name="vf" fmla="val 11547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1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六边形 20"/>
              <p:cNvSpPr/>
              <p:nvPr/>
            </p:nvSpPr>
            <p:spPr>
              <a:xfrm>
                <a:off x="5223374" y="1837122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1">
                <a:scrgbClr r="0" g="0" b="0"/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3" name="文本框 2"/>
            <p:cNvSpPr txBox="1"/>
            <p:nvPr/>
          </p:nvSpPr>
          <p:spPr>
            <a:xfrm>
              <a:off x="2582528" y="3177338"/>
              <a:ext cx="124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地理属性，规划控制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01756" y="3980249"/>
              <a:ext cx="1213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空间属性，居住载体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375245" y="1607852"/>
              <a:ext cx="14355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服务对象，属性连接点</a:t>
              </a:r>
              <a:endParaRPr lang="zh-CN" altLang="en-US" dirty="0"/>
            </a:p>
          </p:txBody>
        </p:sp>
      </p:grp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统计分析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□交易统计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□分类统计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□自定义统计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</a:t>
            </a:r>
            <a:r>
              <a:rPr lang="zh-CN" altLang="en-US" sz="1200" dirty="0">
                <a:solidFill>
                  <a:schemeClr val="tx1"/>
                </a:solidFill>
              </a:rPr>
              <a:t>叉分析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□统</a:t>
            </a:r>
            <a:r>
              <a:rPr lang="zh-CN" altLang="en-US" sz="1200" dirty="0">
                <a:solidFill>
                  <a:schemeClr val="tx1"/>
                </a:solidFill>
              </a:rPr>
              <a:t>计报表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1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2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3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4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25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26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0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1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3" name="查询下拉"/>
          <p:cNvSpPr/>
          <p:nvPr/>
        </p:nvSpPr>
        <p:spPr>
          <a:xfrm>
            <a:off x="9658944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28" name="图片 27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3" grpId="0" animBg="1"/>
      <p:bldP spid="30" grpId="0"/>
      <p:bldP spid="31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统计分析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□交易统计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□分类统计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□自定义统计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</a:t>
            </a:r>
            <a:r>
              <a:rPr lang="zh-CN" altLang="en-US" sz="1200" dirty="0">
                <a:solidFill>
                  <a:schemeClr val="tx1"/>
                </a:solidFill>
              </a:rPr>
              <a:t>叉分析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□统</a:t>
            </a:r>
            <a:r>
              <a:rPr lang="zh-CN" altLang="en-US" sz="1200" dirty="0">
                <a:solidFill>
                  <a:schemeClr val="tx1"/>
                </a:solidFill>
              </a:rPr>
              <a:t>计报表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1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2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3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25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26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0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1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3" name="查询下拉"/>
          <p:cNvSpPr/>
          <p:nvPr/>
        </p:nvSpPr>
        <p:spPr>
          <a:xfrm>
            <a:off x="9658944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24" name="选 1"/>
          <p:cNvSpPr txBox="1"/>
          <p:nvPr/>
        </p:nvSpPr>
        <p:spPr>
          <a:xfrm>
            <a:off x="81282" y="1291213"/>
            <a:ext cx="274434" cy="215444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sz="1400" dirty="0"/>
              <a:t>√</a:t>
            </a:r>
            <a:endParaRPr lang="zh-CN" altLang="en-US" sz="1400" dirty="0"/>
          </a:p>
        </p:txBody>
      </p:sp>
      <p:pic>
        <p:nvPicPr>
          <p:cNvPr id="27" name="图片 26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房屋"/>
          <p:cNvGrpSpPr/>
          <p:nvPr/>
        </p:nvGrpSpPr>
        <p:grpSpPr>
          <a:xfrm>
            <a:off x="3312782" y="1461976"/>
            <a:ext cx="2232000" cy="2490276"/>
            <a:chOff x="3605838" y="1634008"/>
            <a:chExt cx="2232000" cy="2874931"/>
          </a:xfrm>
        </p:grpSpPr>
        <p:grpSp>
          <p:nvGrpSpPr>
            <p:cNvPr id="57" name="房屋"/>
            <p:cNvGrpSpPr/>
            <p:nvPr/>
          </p:nvGrpSpPr>
          <p:grpSpPr>
            <a:xfrm>
              <a:off x="3605838" y="1634008"/>
              <a:ext cx="2232000" cy="2874931"/>
              <a:chOff x="5844539" y="1649773"/>
              <a:chExt cx="2232000" cy="2580705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844539" y="1868044"/>
                <a:ext cx="2232000" cy="23624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>
                <a:noAutofit/>
              </a:bodyPr>
              <a:lstStyle/>
              <a:p>
                <a:pPr marL="268605" indent="-268605"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性质：□住宅□办公□商业</a:t>
                </a:r>
                <a:br>
                  <a:rPr lang="en-US" altLang="zh-CN" sz="1200" dirty="0" smtClean="0">
                    <a:solidFill>
                      <a:schemeClr val="tx1"/>
                    </a:solidFill>
                  </a:rPr>
                </a:br>
                <a:r>
                  <a:rPr lang="zh-CN" altLang="en-US" sz="1200" dirty="0" smtClean="0">
                    <a:solidFill>
                      <a:schemeClr val="tx1"/>
                    </a:solidFill>
                  </a:rPr>
                  <a:t>□其他□经济适用房</a:t>
                </a:r>
                <a:br>
                  <a:rPr lang="en-US" altLang="zh-CN" sz="1200" dirty="0" smtClean="0">
                    <a:solidFill>
                      <a:schemeClr val="tx1"/>
                    </a:solidFill>
                  </a:rPr>
                </a:br>
                <a:r>
                  <a:rPr lang="zh-CN" altLang="en-US" sz="1200" dirty="0" smtClean="0">
                    <a:solidFill>
                      <a:schemeClr val="tx1"/>
                    </a:solidFill>
                  </a:rPr>
                  <a:t>□公租房□农居房□厂房</a:t>
                </a:r>
                <a:endParaRPr lang="zh-CN" altLang="en-US" sz="12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用地剩余年限：</a:t>
                </a:r>
                <a:endParaRPr lang="zh-CN" altLang="en-US" sz="12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交易：□预售□签约□库存</a:t>
                </a:r>
                <a:endParaRPr lang="zh-CN" altLang="en-US" sz="12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平行四边形 59"/>
              <p:cNvSpPr/>
              <p:nvPr/>
            </p:nvSpPr>
            <p:spPr>
              <a:xfrm>
                <a:off x="5844540" y="1653540"/>
                <a:ext cx="756494" cy="227678"/>
              </a:xfrm>
              <a:prstGeom prst="parallelogram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土地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平行四边形 60"/>
              <p:cNvSpPr/>
              <p:nvPr/>
            </p:nvSpPr>
            <p:spPr>
              <a:xfrm>
                <a:off x="6531762" y="1649773"/>
                <a:ext cx="756494" cy="227678"/>
              </a:xfrm>
              <a:prstGeom prst="parallelogram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房屋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4766909" y="2954758"/>
              <a:ext cx="482594" cy="1708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土地"/>
          <p:cNvGrpSpPr/>
          <p:nvPr/>
        </p:nvGrpSpPr>
        <p:grpSpPr>
          <a:xfrm>
            <a:off x="3312783" y="1461976"/>
            <a:ext cx="2232001" cy="2474374"/>
            <a:chOff x="3595171" y="1636600"/>
            <a:chExt cx="2232001" cy="2856573"/>
          </a:xfrm>
        </p:grpSpPr>
        <p:grpSp>
          <p:nvGrpSpPr>
            <p:cNvPr id="29" name="土地"/>
            <p:cNvGrpSpPr/>
            <p:nvPr/>
          </p:nvGrpSpPr>
          <p:grpSpPr>
            <a:xfrm>
              <a:off x="3595171" y="1636600"/>
              <a:ext cx="2232001" cy="2856573"/>
              <a:chOff x="3595169" y="1636599"/>
              <a:chExt cx="2232001" cy="2856573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3595170" y="1868045"/>
                <a:ext cx="2232000" cy="26251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性质：工业、集体、景区、居住、商业、商办、其他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状态：规划、征拆、挂牌、成交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容积率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总建面积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成交总价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成交楼面价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溢价率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平行四边形 53"/>
              <p:cNvSpPr/>
              <p:nvPr/>
            </p:nvSpPr>
            <p:spPr>
              <a:xfrm>
                <a:off x="3595169" y="1640366"/>
                <a:ext cx="756494" cy="227678"/>
              </a:xfrm>
              <a:prstGeom prst="parallelogram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土地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平行四边形 54"/>
              <p:cNvSpPr/>
              <p:nvPr/>
            </p:nvSpPr>
            <p:spPr>
              <a:xfrm>
                <a:off x="4282391" y="1636599"/>
                <a:ext cx="756494" cy="227678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房屋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组合 42"/>
            <p:cNvGrpSpPr/>
            <p:nvPr/>
          </p:nvGrpSpPr>
          <p:grpSpPr>
            <a:xfrm>
              <a:off x="4440341" y="3041521"/>
              <a:ext cx="1075690" cy="170815"/>
              <a:chOff x="258306" y="2812921"/>
              <a:chExt cx="1075690" cy="170815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2" name="直接连接符 51"/>
              <p:cNvCxnSpPr>
                <a:stCxn id="50" idx="3"/>
                <a:endCxn id="51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46"/>
            <p:cNvGrpSpPr/>
            <p:nvPr/>
          </p:nvGrpSpPr>
          <p:grpSpPr>
            <a:xfrm>
              <a:off x="4440341" y="3330633"/>
              <a:ext cx="1075690" cy="170815"/>
              <a:chOff x="258306" y="2812921"/>
              <a:chExt cx="1075690" cy="170815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9" name="直接连接符 48"/>
              <p:cNvCxnSpPr>
                <a:stCxn id="47" idx="3"/>
                <a:endCxn id="48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47"/>
            <p:cNvGrpSpPr/>
            <p:nvPr/>
          </p:nvGrpSpPr>
          <p:grpSpPr>
            <a:xfrm>
              <a:off x="4440341" y="3619745"/>
              <a:ext cx="1075690" cy="170815"/>
              <a:chOff x="258306" y="2812921"/>
              <a:chExt cx="1075690" cy="170815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6" name="直接连接符 45"/>
              <p:cNvCxnSpPr>
                <a:stCxn id="44" idx="3"/>
                <a:endCxn id="45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51"/>
            <p:cNvGrpSpPr/>
            <p:nvPr/>
          </p:nvGrpSpPr>
          <p:grpSpPr>
            <a:xfrm>
              <a:off x="4440341" y="3908857"/>
              <a:ext cx="1075690" cy="170815"/>
              <a:chOff x="258306" y="2812921"/>
              <a:chExt cx="1075690" cy="170815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/>
              <p:cNvCxnSpPr>
                <a:stCxn id="41" idx="3"/>
                <a:endCxn id="42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55"/>
            <p:cNvGrpSpPr/>
            <p:nvPr/>
          </p:nvGrpSpPr>
          <p:grpSpPr>
            <a:xfrm>
              <a:off x="4440341" y="4197969"/>
              <a:ext cx="1075690" cy="170815"/>
              <a:chOff x="258306" y="2812921"/>
              <a:chExt cx="1075690" cy="17081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连接符 39"/>
              <p:cNvCxnSpPr>
                <a:stCxn id="38" idx="3"/>
                <a:endCxn id="39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5" cstate="print"/>
          <a:srcRect l="29533" t="26725" r="39020" b="51235"/>
          <a:stretch>
            <a:fillRect/>
          </a:stretch>
        </p:blipFill>
        <p:spPr>
          <a:xfrm>
            <a:off x="5651500" y="1333500"/>
            <a:ext cx="3060700" cy="2661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统计分析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□交易统计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□分类统计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□自定义统计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</a:t>
            </a:r>
            <a:r>
              <a:rPr lang="zh-CN" altLang="en-US" sz="1200" dirty="0">
                <a:solidFill>
                  <a:schemeClr val="tx1"/>
                </a:solidFill>
              </a:rPr>
              <a:t>叉分析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□统</a:t>
            </a:r>
            <a:r>
              <a:rPr lang="zh-CN" altLang="en-US" sz="1200" dirty="0">
                <a:solidFill>
                  <a:schemeClr val="tx1"/>
                </a:solidFill>
              </a:rPr>
              <a:t>计报表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1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2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3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25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26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0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1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3" name="查询下拉"/>
          <p:cNvSpPr/>
          <p:nvPr/>
        </p:nvSpPr>
        <p:spPr>
          <a:xfrm>
            <a:off x="9658944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24" name="选 1"/>
          <p:cNvSpPr txBox="1"/>
          <p:nvPr/>
        </p:nvSpPr>
        <p:spPr>
          <a:xfrm>
            <a:off x="92502" y="1598774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pic>
        <p:nvPicPr>
          <p:cNvPr id="27" name="图片 26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/>
          <a:srcRect l="3334" t="77385" r="60880" b="3763"/>
          <a:stretch>
            <a:fillRect/>
          </a:stretch>
        </p:blipFill>
        <p:spPr>
          <a:xfrm>
            <a:off x="5840246" y="1790303"/>
            <a:ext cx="4764100" cy="2362993"/>
          </a:xfrm>
          <a:prstGeom prst="rect">
            <a:avLst/>
          </a:prstGeom>
        </p:spPr>
      </p:pic>
      <p:grpSp>
        <p:nvGrpSpPr>
          <p:cNvPr id="18" name="土地"/>
          <p:cNvGrpSpPr/>
          <p:nvPr/>
        </p:nvGrpSpPr>
        <p:grpSpPr>
          <a:xfrm>
            <a:off x="3309372" y="1444752"/>
            <a:ext cx="2232001" cy="2467794"/>
            <a:chOff x="6283095" y="2534436"/>
            <a:chExt cx="2232001" cy="2467794"/>
          </a:xfrm>
        </p:grpSpPr>
        <p:grpSp>
          <p:nvGrpSpPr>
            <p:cNvPr id="15" name="土地"/>
            <p:cNvGrpSpPr/>
            <p:nvPr/>
          </p:nvGrpSpPr>
          <p:grpSpPr>
            <a:xfrm>
              <a:off x="6283095" y="2534436"/>
              <a:ext cx="2232001" cy="2467794"/>
              <a:chOff x="6283095" y="2534436"/>
              <a:chExt cx="2232001" cy="2467794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6283096" y="2728335"/>
                <a:ext cx="2232000" cy="22738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>
                <a:noAutofit/>
              </a:bodyPr>
              <a:lstStyle/>
              <a:p>
                <a:pPr marL="265430" indent="-265430"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性质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 □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工业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□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集体</a:t>
                </a:r>
                <a:r>
                  <a:rPr lang="zh-CN" altLang="en-US" sz="1200" dirty="0" smtClean="0">
                    <a:solidFill>
                      <a:schemeClr val="tx1"/>
                    </a:solidFill>
                  </a:rPr>
                  <a:t>□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居住</a:t>
                </a:r>
                <a:br>
                  <a:rPr lang="en-US" altLang="zh-CN" sz="1200" dirty="0">
                    <a:solidFill>
                      <a:schemeClr val="tx1"/>
                    </a:solidFill>
                  </a:rPr>
                </a:br>
                <a:r>
                  <a:rPr lang="zh-CN" altLang="en-US" sz="1200" dirty="0" smtClean="0">
                    <a:solidFill>
                      <a:schemeClr val="tx1"/>
                    </a:solidFill>
                  </a:rPr>
                  <a:t>□商住□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商业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□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商办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□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其他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状态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 □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规划</a:t>
                </a:r>
                <a:r>
                  <a:rPr lang="zh-CN" altLang="en-US" sz="1200" dirty="0" smtClean="0">
                    <a:solidFill>
                      <a:schemeClr val="tx1"/>
                    </a:solidFill>
                  </a:rPr>
                  <a:t>□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挂牌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□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成</a:t>
                </a:r>
                <a:r>
                  <a:rPr lang="zh-CN" altLang="en-US" sz="1200" dirty="0" smtClean="0">
                    <a:solidFill>
                      <a:schemeClr val="tx1"/>
                    </a:solidFill>
                  </a:rPr>
                  <a:t>交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规划建面：</a:t>
                </a:r>
                <a:endParaRPr lang="en-US" altLang="zh-CN" sz="12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 smtClean="0">
                    <a:solidFill>
                      <a:schemeClr val="tx1"/>
                    </a:solidFill>
                  </a:rPr>
                  <a:t>成交</a:t>
                </a:r>
                <a:r>
                  <a:rPr lang="zh-CN" altLang="zh-CN" sz="1200" dirty="0">
                    <a:solidFill>
                      <a:schemeClr val="tx1"/>
                    </a:solidFill>
                  </a:rPr>
                  <a:t>总价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成交楼面价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溢价率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平行四边形 60"/>
              <p:cNvSpPr/>
              <p:nvPr/>
            </p:nvSpPr>
            <p:spPr>
              <a:xfrm>
                <a:off x="6283095" y="2534436"/>
                <a:ext cx="756494" cy="197216"/>
              </a:xfrm>
              <a:prstGeom prst="parallelogram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土地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平行四边形 61"/>
              <p:cNvSpPr/>
              <p:nvPr/>
            </p:nvSpPr>
            <p:spPr>
              <a:xfrm>
                <a:off x="6975029" y="2534436"/>
                <a:ext cx="756494" cy="197216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房屋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平行四边形 88"/>
              <p:cNvSpPr/>
              <p:nvPr/>
            </p:nvSpPr>
            <p:spPr>
              <a:xfrm>
                <a:off x="7666962" y="2534436"/>
                <a:ext cx="756494" cy="197216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人口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组合 42"/>
            <p:cNvGrpSpPr/>
            <p:nvPr/>
          </p:nvGrpSpPr>
          <p:grpSpPr>
            <a:xfrm>
              <a:off x="7128265" y="3665292"/>
              <a:ext cx="1075690" cy="147961"/>
              <a:chOff x="258306" y="2812921"/>
              <a:chExt cx="1075690" cy="170815"/>
            </a:xfrm>
            <a:solidFill>
              <a:schemeClr val="bg1"/>
            </a:solidFill>
          </p:grpSpPr>
          <p:sp>
            <p:nvSpPr>
              <p:cNvPr id="57" name="矩形 56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" name="直接连接符 58"/>
              <p:cNvCxnSpPr>
                <a:stCxn id="57" idx="3"/>
                <a:endCxn id="58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6"/>
            <p:cNvGrpSpPr/>
            <p:nvPr/>
          </p:nvGrpSpPr>
          <p:grpSpPr>
            <a:xfrm>
              <a:off x="7128265" y="3955478"/>
              <a:ext cx="1075690" cy="147961"/>
              <a:chOff x="258306" y="2812921"/>
              <a:chExt cx="1075690" cy="170815"/>
            </a:xfrm>
            <a:solidFill>
              <a:schemeClr val="bg1"/>
            </a:solidFill>
          </p:grpSpPr>
          <p:sp>
            <p:nvSpPr>
              <p:cNvPr id="54" name="矩形 53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" name="直接连接符 55"/>
              <p:cNvCxnSpPr>
                <a:stCxn id="54" idx="3"/>
                <a:endCxn id="55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7"/>
            <p:cNvGrpSpPr/>
            <p:nvPr/>
          </p:nvGrpSpPr>
          <p:grpSpPr>
            <a:xfrm>
              <a:off x="7128265" y="4245663"/>
              <a:ext cx="1075690" cy="147961"/>
              <a:chOff x="258306" y="2812921"/>
              <a:chExt cx="1075690" cy="170815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/>
              <p:cNvCxnSpPr>
                <a:stCxn id="51" idx="3"/>
                <a:endCxn id="52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7138427" y="4531108"/>
              <a:ext cx="1075690" cy="147961"/>
              <a:chOff x="7138427" y="4531108"/>
              <a:chExt cx="1075690" cy="147961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7138427" y="4531108"/>
                <a:ext cx="482594" cy="147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7731523" y="4531108"/>
                <a:ext cx="482594" cy="147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3" name="直接连接符 92"/>
              <p:cNvCxnSpPr>
                <a:stCxn id="91" idx="3"/>
                <a:endCxn id="92" idx="1"/>
              </p:cNvCxnSpPr>
              <p:nvPr/>
            </p:nvCxnSpPr>
            <p:spPr>
              <a:xfrm>
                <a:off x="7621021" y="4605089"/>
                <a:ext cx="110502" cy="0"/>
              </a:xfrm>
              <a:prstGeom prst="lin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房屋"/>
          <p:cNvGrpSpPr/>
          <p:nvPr/>
        </p:nvGrpSpPr>
        <p:grpSpPr>
          <a:xfrm>
            <a:off x="3324733" y="1435831"/>
            <a:ext cx="2232000" cy="2486641"/>
            <a:chOff x="9064430" y="2313750"/>
            <a:chExt cx="2232000" cy="2486641"/>
          </a:xfrm>
        </p:grpSpPr>
        <p:grpSp>
          <p:nvGrpSpPr>
            <p:cNvPr id="13" name="组合 12"/>
            <p:cNvGrpSpPr/>
            <p:nvPr/>
          </p:nvGrpSpPr>
          <p:grpSpPr>
            <a:xfrm>
              <a:off x="9064430" y="2313750"/>
              <a:ext cx="2232000" cy="2486641"/>
              <a:chOff x="9064430" y="2313750"/>
              <a:chExt cx="2232000" cy="2486641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9064430" y="2520738"/>
                <a:ext cx="2232000" cy="2279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>
                <a:noAutofit/>
              </a:bodyPr>
              <a:lstStyle/>
              <a:p>
                <a:pPr marL="268605" indent="-268605"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性质：□住宅□办公□商业</a:t>
                </a:r>
                <a:br>
                  <a:rPr lang="en-US" altLang="zh-CN" sz="1200" dirty="0" smtClean="0">
                    <a:solidFill>
                      <a:schemeClr val="tx1"/>
                    </a:solidFill>
                  </a:rPr>
                </a:br>
                <a:r>
                  <a:rPr lang="zh-CN" altLang="en-US" sz="1200" dirty="0" smtClean="0">
                    <a:solidFill>
                      <a:schemeClr val="tx1"/>
                    </a:solidFill>
                  </a:rPr>
                  <a:t>□其他□经济适用房</a:t>
                </a:r>
                <a:br>
                  <a:rPr lang="en-US" altLang="zh-CN" sz="1200" dirty="0" smtClean="0">
                    <a:solidFill>
                      <a:schemeClr val="tx1"/>
                    </a:solidFill>
                  </a:rPr>
                </a:br>
                <a:r>
                  <a:rPr lang="zh-CN" altLang="en-US" sz="1200" dirty="0" smtClean="0">
                    <a:solidFill>
                      <a:schemeClr val="tx1"/>
                    </a:solidFill>
                  </a:rPr>
                  <a:t>□公租房□农居房□厂房</a:t>
                </a:r>
                <a:endParaRPr lang="zh-CN" altLang="en-US" sz="12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用地剩余年限：</a:t>
                </a:r>
                <a:endParaRPr lang="zh-CN" altLang="en-US" sz="12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交易：□预售□签约□库存</a:t>
                </a:r>
                <a:endParaRPr lang="zh-CN" altLang="en-US" sz="12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>
                <a:off x="9064431" y="2313750"/>
                <a:ext cx="756494" cy="219700"/>
              </a:xfrm>
              <a:prstGeom prst="parallelogram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土地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平行四边形 36"/>
              <p:cNvSpPr/>
              <p:nvPr/>
            </p:nvSpPr>
            <p:spPr>
              <a:xfrm>
                <a:off x="9762475" y="2313750"/>
                <a:ext cx="756494" cy="219700"/>
              </a:xfrm>
              <a:prstGeom prst="parallelogram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房屋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平行四边形 89"/>
              <p:cNvSpPr/>
              <p:nvPr/>
            </p:nvSpPr>
            <p:spPr>
              <a:xfrm>
                <a:off x="10460518" y="2313750"/>
                <a:ext cx="756494" cy="197216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人口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0225501" y="3454154"/>
              <a:ext cx="482594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人口"/>
          <p:cNvGrpSpPr/>
          <p:nvPr/>
        </p:nvGrpSpPr>
        <p:grpSpPr>
          <a:xfrm>
            <a:off x="3312779" y="1465239"/>
            <a:ext cx="2232001" cy="2476520"/>
            <a:chOff x="3312779" y="1465239"/>
            <a:chExt cx="2232001" cy="2476520"/>
          </a:xfrm>
        </p:grpSpPr>
        <p:grpSp>
          <p:nvGrpSpPr>
            <p:cNvPr id="11" name="组合 10"/>
            <p:cNvGrpSpPr/>
            <p:nvPr/>
          </p:nvGrpSpPr>
          <p:grpSpPr>
            <a:xfrm>
              <a:off x="3312779" y="1465239"/>
              <a:ext cx="2232001" cy="2476520"/>
              <a:chOff x="3312779" y="1465239"/>
              <a:chExt cx="2232001" cy="2476520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3312780" y="1667864"/>
                <a:ext cx="2232000" cy="22738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0" bIns="36000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性别结构：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□男□女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年龄结构：             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 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pPr marL="447675" indent="-447675"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户籍结构： □省外□省内□杭州县市□新杭州□杭州</a:t>
                </a:r>
                <a:endParaRPr lang="en-US" altLang="zh-CN" sz="1200" dirty="0" smtClean="0">
                  <a:solidFill>
                    <a:schemeClr val="tx1"/>
                  </a:solidFill>
                </a:endParaRPr>
              </a:p>
              <a:p>
                <a:pPr marL="447675" indent="-447675"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市内交通动线 </a:t>
                </a:r>
                <a:endParaRPr lang="en-US" altLang="zh-CN" sz="1200" dirty="0" smtClean="0">
                  <a:solidFill>
                    <a:schemeClr val="tx1"/>
                  </a:solidFill>
                </a:endParaRPr>
              </a:p>
              <a:p>
                <a:pPr marL="447675" indent="-447675"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市外交通动线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平行四边形 85"/>
              <p:cNvSpPr/>
              <p:nvPr/>
            </p:nvSpPr>
            <p:spPr>
              <a:xfrm>
                <a:off x="3312779" y="1465239"/>
                <a:ext cx="756494" cy="197216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土地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平行四边形 86"/>
              <p:cNvSpPr/>
              <p:nvPr/>
            </p:nvSpPr>
            <p:spPr>
              <a:xfrm>
                <a:off x="4000001" y="1465239"/>
                <a:ext cx="756494" cy="197216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房屋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平行四边形 87"/>
              <p:cNvSpPr/>
              <p:nvPr/>
            </p:nvSpPr>
            <p:spPr>
              <a:xfrm>
                <a:off x="4737360" y="1465239"/>
                <a:ext cx="756494" cy="197216"/>
              </a:xfrm>
              <a:prstGeom prst="parallelogram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人口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组合 42"/>
            <p:cNvGrpSpPr/>
            <p:nvPr/>
          </p:nvGrpSpPr>
          <p:grpSpPr>
            <a:xfrm>
              <a:off x="4082417" y="2077917"/>
              <a:ext cx="1075690" cy="147962"/>
              <a:chOff x="182774" y="2112837"/>
              <a:chExt cx="1075690" cy="170817"/>
            </a:xfrm>
          </p:grpSpPr>
          <p:cxnSp>
            <p:nvCxnSpPr>
              <p:cNvPr id="84" name="直接连接符 83"/>
              <p:cNvCxnSpPr>
                <a:stCxn id="82" idx="3"/>
                <a:endCxn id="83" idx="1"/>
              </p:cNvCxnSpPr>
              <p:nvPr/>
            </p:nvCxnSpPr>
            <p:spPr>
              <a:xfrm flipV="1">
                <a:off x="665368" y="2198245"/>
                <a:ext cx="110502" cy="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矩形 82"/>
              <p:cNvSpPr/>
              <p:nvPr/>
            </p:nvSpPr>
            <p:spPr>
              <a:xfrm>
                <a:off x="775870" y="2112837"/>
                <a:ext cx="482594" cy="1708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182774" y="2112839"/>
                <a:ext cx="482594" cy="1708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5" name="图片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442" y="1834507"/>
            <a:ext cx="5322978" cy="215285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074" y="1843139"/>
            <a:ext cx="4933950" cy="288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28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统计分析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□交易统计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□分类统计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□自定义统计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</a:t>
            </a:r>
            <a:r>
              <a:rPr lang="zh-CN" altLang="en-US" sz="1200" dirty="0">
                <a:solidFill>
                  <a:schemeClr val="tx1"/>
                </a:solidFill>
              </a:rPr>
              <a:t>叉分析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□统</a:t>
            </a:r>
            <a:r>
              <a:rPr lang="zh-CN" altLang="en-US" sz="1200" dirty="0">
                <a:solidFill>
                  <a:schemeClr val="tx1"/>
                </a:solidFill>
              </a:rPr>
              <a:t>计报表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1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2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3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25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26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0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1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3" name="查询下拉"/>
          <p:cNvSpPr/>
          <p:nvPr/>
        </p:nvSpPr>
        <p:spPr>
          <a:xfrm>
            <a:off x="9658944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24" name="选 1"/>
          <p:cNvSpPr txBox="1"/>
          <p:nvPr/>
        </p:nvSpPr>
        <p:spPr>
          <a:xfrm>
            <a:off x="76884" y="187903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pic>
        <p:nvPicPr>
          <p:cNvPr id="27" name="图片 26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90500" y="2028371"/>
            <a:ext cx="1669143" cy="96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/>
              <a:t>自定义面积段</a:t>
            </a:r>
            <a:endParaRPr lang="en-US" altLang="zh-CN" sz="1200" dirty="0" smtClean="0"/>
          </a:p>
          <a:p>
            <a:pPr>
              <a:lnSpc>
                <a:spcPct val="120000"/>
              </a:lnSpc>
            </a:pPr>
            <a:r>
              <a:rPr lang="zh-CN" altLang="en-US" sz="1200" dirty="0" smtClean="0"/>
              <a:t>自定义单价段</a:t>
            </a:r>
            <a:endParaRPr lang="en-US" altLang="zh-CN" sz="1200" dirty="0" smtClean="0"/>
          </a:p>
          <a:p>
            <a:pPr>
              <a:lnSpc>
                <a:spcPct val="120000"/>
              </a:lnSpc>
            </a:pPr>
            <a:r>
              <a:rPr lang="zh-CN" altLang="en-US" sz="1200" dirty="0" smtClean="0"/>
              <a:t>自定义总价段</a:t>
            </a:r>
            <a:endParaRPr lang="en-US" altLang="zh-CN" sz="1200" dirty="0" smtClean="0"/>
          </a:p>
          <a:p>
            <a:pPr>
              <a:lnSpc>
                <a:spcPct val="120000"/>
              </a:lnSpc>
            </a:pPr>
            <a:r>
              <a:rPr lang="zh-CN" altLang="en-US" sz="1200" dirty="0" smtClean="0"/>
              <a:t>自定义楼层</a:t>
            </a:r>
            <a:endParaRPr lang="zh-CN" altLang="en-US" sz="12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/>
          <a:srcRect l="26523" b="43710"/>
          <a:stretch>
            <a:fillRect/>
          </a:stretch>
        </p:blipFill>
        <p:spPr>
          <a:xfrm>
            <a:off x="7201058" y="1921698"/>
            <a:ext cx="3259460" cy="235108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60807" y="1879033"/>
            <a:ext cx="3125709" cy="2459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统计分析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□交易统计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□分类统计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□自定义统计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</a:t>
            </a:r>
            <a:r>
              <a:rPr lang="zh-CN" altLang="en-US" sz="1200" dirty="0">
                <a:solidFill>
                  <a:schemeClr val="tx1"/>
                </a:solidFill>
              </a:rPr>
              <a:t>叉分析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□统</a:t>
            </a:r>
            <a:r>
              <a:rPr lang="zh-CN" altLang="en-US" sz="1200" dirty="0">
                <a:solidFill>
                  <a:schemeClr val="tx1"/>
                </a:solidFill>
              </a:rPr>
              <a:t>计报表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3245" y="1619560"/>
            <a:ext cx="4864165" cy="2695395"/>
          </a:xfrm>
          <a:prstGeom prst="rect">
            <a:avLst/>
          </a:prstGeom>
        </p:spPr>
      </p:pic>
      <p:sp>
        <p:nvSpPr>
          <p:cNvPr id="1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1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2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3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25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26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0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1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3" name="查询下拉"/>
          <p:cNvSpPr/>
          <p:nvPr/>
        </p:nvSpPr>
        <p:spPr>
          <a:xfrm>
            <a:off x="9658944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24" name="选 1"/>
          <p:cNvSpPr txBox="1"/>
          <p:nvPr/>
        </p:nvSpPr>
        <p:spPr>
          <a:xfrm>
            <a:off x="76884" y="2149092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pic>
        <p:nvPicPr>
          <p:cNvPr id="27" name="图片 26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01564"/>
            <a:ext cx="9428572" cy="27223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267553" y="5445955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统计分析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□交易统计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□分类统计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□自定义统计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</a:t>
            </a:r>
            <a:r>
              <a:rPr lang="zh-CN" altLang="en-US" sz="1200" dirty="0">
                <a:solidFill>
                  <a:schemeClr val="tx1"/>
                </a:solidFill>
              </a:rPr>
              <a:t>叉分析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□统</a:t>
            </a:r>
            <a:r>
              <a:rPr lang="zh-CN" altLang="en-US" sz="1200" dirty="0">
                <a:solidFill>
                  <a:schemeClr val="tx1"/>
                </a:solidFill>
              </a:rPr>
              <a:t>计报表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1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2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3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25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26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0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1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3" name="查询下拉"/>
          <p:cNvSpPr/>
          <p:nvPr/>
        </p:nvSpPr>
        <p:spPr>
          <a:xfrm>
            <a:off x="9658944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24" name="选 1"/>
          <p:cNvSpPr txBox="1"/>
          <p:nvPr/>
        </p:nvSpPr>
        <p:spPr>
          <a:xfrm>
            <a:off x="76884" y="2429347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4000500" y="1147808"/>
            <a:ext cx="4756150" cy="4235404"/>
            <a:chOff x="4000500" y="1147808"/>
            <a:chExt cx="4756150" cy="4235404"/>
          </a:xfrm>
        </p:grpSpPr>
        <p:grpSp>
          <p:nvGrpSpPr>
            <p:cNvPr id="40" name="组合 39"/>
            <p:cNvGrpSpPr/>
            <p:nvPr/>
          </p:nvGrpSpPr>
          <p:grpSpPr>
            <a:xfrm>
              <a:off x="4000500" y="1147808"/>
              <a:ext cx="4756150" cy="4235404"/>
              <a:chOff x="4000500" y="1147808"/>
              <a:chExt cx="4756150" cy="4235404"/>
            </a:xfrm>
          </p:grpSpPr>
          <p:pic>
            <p:nvPicPr>
              <p:cNvPr id="34" name="图片 33" descr="55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00500" y="1147808"/>
                <a:ext cx="4756150" cy="4235404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4254500" y="1651000"/>
                <a:ext cx="1764000" cy="169277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zh-CN" altLang="en-US" sz="1100" dirty="0" smtClean="0"/>
                  <a:t>起始时间</a:t>
                </a:r>
                <a:endParaRPr lang="zh-CN" altLang="en-US" sz="11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267200" y="2146300"/>
                <a:ext cx="1663700" cy="2861424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土地供应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土地成交量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土地成交金额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土地成交楼面价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土地成交溢价率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房屋预售量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房屋签约量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房屋签约价格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房屋库存量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人口年龄结构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人口性别结构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人口户籍结构</a:t>
                </a:r>
                <a:endParaRPr lang="en-US" altLang="zh-CN" sz="1200" dirty="0" smtClean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769100" y="1651000"/>
                <a:ext cx="1764000" cy="169277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zh-CN" altLang="en-US" sz="1100" dirty="0" smtClean="0"/>
                  <a:t>截止时间</a:t>
                </a:r>
                <a:endParaRPr lang="zh-CN" altLang="en-US" sz="11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286500" y="1536700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-</a:t>
                </a:r>
                <a:endParaRPr lang="zh-CN" altLang="en-US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769100" y="4912824"/>
              <a:ext cx="720000" cy="161583"/>
            </a:xfrm>
            <a:prstGeom prst="rect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zh-CN" altLang="en-US" sz="1050" dirty="0" smtClean="0"/>
                <a:t>时间周期</a:t>
              </a:r>
              <a:endParaRPr lang="zh-CN" altLang="en-US" sz="10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13100" y="4918450"/>
              <a:ext cx="720000" cy="161583"/>
            </a:xfrm>
            <a:prstGeom prst="rect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zh-CN" altLang="en-US" sz="1050" dirty="0" smtClean="0"/>
                <a:t>生成报表</a:t>
              </a:r>
              <a:endParaRPr lang="zh-CN" altLang="en-US" sz="10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9265" y="1090813"/>
            <a:ext cx="4487863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>
              <a:lnSpc>
                <a:spcPct val="130000"/>
              </a:lnSpc>
            </a:pPr>
            <a:r>
              <a:rPr lang="zh-CN" altLang="zh-CN" sz="1600" kern="100" dirty="0">
                <a:latin typeface="华文隶书" panose="02010800040101010101" pitchFamily="2" charset="-122"/>
                <a:ea typeface="华文隶书" panose="02010800040101010101" pitchFamily="2" charset="-122"/>
              </a:rPr>
              <a:t>系统将数据按照空间和时间两个维度同步呈现，即利用地图和时间轴，全面掌控数据变化趋势，支持空间数据历史回放、模拟推演，使规律清晰可见，让决策有数可依，更加高效。</a:t>
            </a:r>
            <a:endParaRPr lang="zh-CN" altLang="en-US" sz="1600" kern="1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45715" y="3907630"/>
            <a:ext cx="4758828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>
              <a:lnSpc>
                <a:spcPct val="130000"/>
              </a:lnSpc>
            </a:pPr>
            <a:r>
              <a:rPr lang="zh-CN" altLang="zh-CN" sz="1600" kern="100" dirty="0">
                <a:latin typeface="华文隶书" panose="02010800040101010101" pitchFamily="2" charset="-122"/>
                <a:ea typeface="华文隶书" panose="02010800040101010101" pitchFamily="2" charset="-122"/>
              </a:rPr>
              <a:t>房地产大数据分析系统针对城市管理部门众多数据的指标和维度，将数据按照主体，成体系加以呈现，帮助用户从不同角度观察、分析数据，聚焦趋势规律。</a:t>
            </a:r>
            <a:endParaRPr lang="zh-CN" altLang="zh-CN" sz="1600" kern="1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1026" name="Picture 2" descr="https://timgsa.baidu.com/timg?image&amp;quality=80&amp;size=b9999_10000&amp;sec=1490593103288&amp;di=8fa21cc74339dbfa1feba1fb45d70674&amp;imgtype=0&amp;src=http%3A%2F%2Fimg60.afzhan.com%2F9%2F20170324%2F636259452007587883937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545" y="1090813"/>
            <a:ext cx="4262610" cy="27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490593247495&amp;di=7a21f4a7f0b56fa90bb7a11522b2cb97&amp;imgtype=0&amp;src=http%3A%2F%2Fphotocdn.sohu.com%2F20160426%2FImg4461690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21" y="2567178"/>
            <a:ext cx="4021352" cy="268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底图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218741" cy="59404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50113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地图"/>
          <p:cNvSpPr txBox="1"/>
          <p:nvPr/>
        </p:nvSpPr>
        <p:spPr>
          <a:xfrm>
            <a:off x="9064430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8" name="查询"/>
          <p:cNvSpPr/>
          <p:nvPr/>
        </p:nvSpPr>
        <p:spPr>
          <a:xfrm>
            <a:off x="9667362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9" name="监测"/>
          <p:cNvSpPr/>
          <p:nvPr/>
        </p:nvSpPr>
        <p:spPr>
          <a:xfrm>
            <a:off x="10270294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10" name="工具"/>
          <p:cNvSpPr/>
          <p:nvPr/>
        </p:nvSpPr>
        <p:spPr>
          <a:xfrm>
            <a:off x="10873227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sp>
        <p:nvSpPr>
          <p:cNvPr id="11" name="地图下拉"/>
          <p:cNvSpPr/>
          <p:nvPr/>
        </p:nvSpPr>
        <p:spPr>
          <a:xfrm>
            <a:off x="9019263" y="941757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</a:t>
            </a:r>
            <a:r>
              <a:rPr lang="zh-CN" altLang="zh-CN" sz="1050" b="1" dirty="0" smtClean="0"/>
              <a:t>地图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影像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三维</a:t>
            </a:r>
            <a:endParaRPr lang="en-US" altLang="zh-CN" sz="1050" b="1" dirty="0" smtClean="0"/>
          </a:p>
          <a:p>
            <a:pPr algn="r"/>
            <a:r>
              <a:rPr lang="zh-CN" altLang="en-US" sz="1050" b="1" dirty="0"/>
              <a:t>规划</a:t>
            </a:r>
            <a:endParaRPr lang="zh-CN" altLang="en-US" sz="1050" b="1" dirty="0"/>
          </a:p>
        </p:txBody>
      </p:sp>
      <p:sp>
        <p:nvSpPr>
          <p:cNvPr id="12" name="查询下拉"/>
          <p:cNvSpPr/>
          <p:nvPr/>
        </p:nvSpPr>
        <p:spPr>
          <a:xfrm>
            <a:off x="9686409" y="933608"/>
            <a:ext cx="45397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展示</a:t>
            </a:r>
            <a:endParaRPr lang="en-US" altLang="zh-CN" sz="1050" b="1" dirty="0" smtClean="0"/>
          </a:p>
        </p:txBody>
      </p:sp>
      <p:sp>
        <p:nvSpPr>
          <p:cNvPr id="13" name="监测下拉"/>
          <p:cNvSpPr/>
          <p:nvPr/>
        </p:nvSpPr>
        <p:spPr>
          <a:xfrm>
            <a:off x="10147508" y="93360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14" name="工具下拉"/>
          <p:cNvSpPr/>
          <p:nvPr/>
        </p:nvSpPr>
        <p:spPr>
          <a:xfrm>
            <a:off x="10758331" y="94175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底图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28" y="953733"/>
            <a:ext cx="1012025" cy="2695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93655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地图"/>
          <p:cNvSpPr txBox="1"/>
          <p:nvPr/>
        </p:nvSpPr>
        <p:spPr>
          <a:xfrm>
            <a:off x="9064430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8" name="查询"/>
          <p:cNvSpPr/>
          <p:nvPr/>
        </p:nvSpPr>
        <p:spPr>
          <a:xfrm>
            <a:off x="9667362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9" name="监测"/>
          <p:cNvSpPr/>
          <p:nvPr/>
        </p:nvSpPr>
        <p:spPr>
          <a:xfrm>
            <a:off x="10270294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10" name="工具"/>
          <p:cNvSpPr/>
          <p:nvPr/>
        </p:nvSpPr>
        <p:spPr>
          <a:xfrm>
            <a:off x="10873227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sp>
        <p:nvSpPr>
          <p:cNvPr id="53" name="监测下拉"/>
          <p:cNvSpPr/>
          <p:nvPr/>
        </p:nvSpPr>
        <p:spPr>
          <a:xfrm>
            <a:off x="10143698" y="96559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54" name="工具下拉"/>
          <p:cNvSpPr/>
          <p:nvPr/>
        </p:nvSpPr>
        <p:spPr>
          <a:xfrm>
            <a:off x="10754521" y="97374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7203586" y="4591965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长政储出</a:t>
            </a:r>
            <a:r>
              <a:rPr lang="en-US" altLang="zh-CN" sz="1200" dirty="0" smtClean="0"/>
              <a:t>[2016]10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765852" y="2883681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长政工出</a:t>
            </a:r>
            <a:r>
              <a:rPr lang="en-US" altLang="zh-CN" sz="1200" dirty="0" smtClean="0"/>
              <a:t>[2016]02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57" name="文本框 56"/>
          <p:cNvSpPr txBox="1"/>
          <p:nvPr/>
        </p:nvSpPr>
        <p:spPr>
          <a:xfrm>
            <a:off x="4574081" y="3896903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[2016]02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grpSp>
        <p:nvGrpSpPr>
          <p:cNvPr id="133" name="组合 132"/>
          <p:cNvGrpSpPr/>
          <p:nvPr/>
        </p:nvGrpSpPr>
        <p:grpSpPr>
          <a:xfrm>
            <a:off x="123684" y="991608"/>
            <a:ext cx="2500630" cy="4468520"/>
            <a:chOff x="123684" y="991608"/>
            <a:chExt cx="2500630" cy="4468520"/>
          </a:xfrm>
        </p:grpSpPr>
        <p:sp>
          <p:nvSpPr>
            <p:cNvPr id="64" name="左边栏"/>
            <p:cNvSpPr/>
            <p:nvPr/>
          </p:nvSpPr>
          <p:spPr>
            <a:xfrm>
              <a:off x="123684" y="991608"/>
              <a:ext cx="2500630" cy="4468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t">
              <a:noAutofit/>
            </a:bodyPr>
            <a:lstStyle/>
            <a:p>
              <a:pPr marL="449580" indent="-449580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性质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 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工业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集体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景区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居住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商业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商办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□商住□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其他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状态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 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规划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征拆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挂牌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成交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容积率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总建面积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成交总价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成交楼面价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溢价率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1071104" y="1890541"/>
              <a:ext cx="1075690" cy="147961"/>
              <a:chOff x="1159914" y="2024843"/>
              <a:chExt cx="1075703" cy="170990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/>
              <p:cNvCxnSpPr>
                <a:stCxn id="82" idx="3"/>
                <a:endCxn id="83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组合 65"/>
            <p:cNvGrpSpPr/>
            <p:nvPr/>
          </p:nvGrpSpPr>
          <p:grpSpPr>
            <a:xfrm>
              <a:off x="1071104" y="2963383"/>
              <a:ext cx="1075690" cy="147961"/>
              <a:chOff x="1159914" y="2024843"/>
              <a:chExt cx="1075703" cy="17099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1" name="直接连接符 80"/>
              <p:cNvCxnSpPr>
                <a:stCxn id="79" idx="3"/>
                <a:endCxn id="80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071104" y="2426963"/>
              <a:ext cx="1075690" cy="147961"/>
              <a:chOff x="1159914" y="2024843"/>
              <a:chExt cx="1075703" cy="170990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8" name="直接连接符 77"/>
              <p:cNvCxnSpPr>
                <a:stCxn id="76" idx="3"/>
                <a:endCxn id="77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组合 67"/>
            <p:cNvGrpSpPr/>
            <p:nvPr/>
          </p:nvGrpSpPr>
          <p:grpSpPr>
            <a:xfrm>
              <a:off x="1071104" y="2695174"/>
              <a:ext cx="1075690" cy="147961"/>
              <a:chOff x="1017501" y="2024843"/>
              <a:chExt cx="1075699" cy="17099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1017501" y="2024843"/>
                <a:ext cx="482468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10600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5" name="直接连接符 74"/>
              <p:cNvCxnSpPr>
                <a:stCxn id="73" idx="3"/>
                <a:endCxn id="74" idx="1"/>
              </p:cNvCxnSpPr>
              <p:nvPr/>
            </p:nvCxnSpPr>
            <p:spPr>
              <a:xfrm>
                <a:off x="1500097" y="2110339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/>
            <p:cNvGrpSpPr/>
            <p:nvPr/>
          </p:nvGrpSpPr>
          <p:grpSpPr>
            <a:xfrm>
              <a:off x="1071104" y="2158752"/>
              <a:ext cx="1075690" cy="147961"/>
              <a:chOff x="1159914" y="2024843"/>
              <a:chExt cx="1075704" cy="170990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753018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2" name="直接连接符 71"/>
              <p:cNvCxnSpPr>
                <a:stCxn id="70" idx="3"/>
                <a:endCxn id="71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组合 95"/>
          <p:cNvGrpSpPr/>
          <p:nvPr/>
        </p:nvGrpSpPr>
        <p:grpSpPr>
          <a:xfrm>
            <a:off x="6105919" y="3165670"/>
            <a:ext cx="338554" cy="298769"/>
            <a:chOff x="6783836" y="4096096"/>
            <a:chExt cx="338554" cy="344919"/>
          </a:xfrm>
        </p:grpSpPr>
        <p:sp>
          <p:nvSpPr>
            <p:cNvPr id="91" name="泪滴形 90"/>
            <p:cNvSpPr/>
            <p:nvPr/>
          </p:nvSpPr>
          <p:spPr>
            <a:xfrm rot="2683524" flipV="1">
              <a:off x="6793290" y="4117095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783836" y="4096096"/>
              <a:ext cx="338554" cy="319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工</a:t>
              </a:r>
              <a:endParaRPr lang="zh-CN" altLang="en-US" sz="1200" dirty="0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235496" y="3297673"/>
            <a:ext cx="339420" cy="304981"/>
            <a:chOff x="7393152" y="4106583"/>
            <a:chExt cx="339420" cy="352090"/>
          </a:xfrm>
        </p:grpSpPr>
        <p:sp>
          <p:nvSpPr>
            <p:cNvPr id="62" name="泪滴形 61"/>
            <p:cNvSpPr/>
            <p:nvPr/>
          </p:nvSpPr>
          <p:spPr>
            <a:xfrm rot="2683524" flipV="1">
              <a:off x="7429166" y="4106583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3152" y="4138887"/>
              <a:ext cx="338554" cy="319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893139" y="4325143"/>
            <a:ext cx="339610" cy="290963"/>
            <a:chOff x="6893139" y="4993231"/>
            <a:chExt cx="339610" cy="335907"/>
          </a:xfrm>
        </p:grpSpPr>
        <p:sp>
          <p:nvSpPr>
            <p:cNvPr id="93" name="泪滴形 92"/>
            <p:cNvSpPr/>
            <p:nvPr/>
          </p:nvSpPr>
          <p:spPr>
            <a:xfrm rot="2683524" flipV="1">
              <a:off x="6893139" y="5005218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894195" y="4993231"/>
              <a:ext cx="338554" cy="319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商</a:t>
              </a:r>
              <a:endParaRPr lang="zh-CN" altLang="en-US" sz="1200" dirty="0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6142421" y="4144350"/>
            <a:ext cx="338554" cy="300428"/>
            <a:chOff x="6142421" y="4784501"/>
            <a:chExt cx="338554" cy="346832"/>
          </a:xfrm>
        </p:grpSpPr>
        <p:sp>
          <p:nvSpPr>
            <p:cNvPr id="90" name="泪滴形 89"/>
            <p:cNvSpPr/>
            <p:nvPr/>
          </p:nvSpPr>
          <p:spPr>
            <a:xfrm rot="2683524" flipV="1">
              <a:off x="6152159" y="4784501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142421" y="4811549"/>
              <a:ext cx="338554" cy="319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办</a:t>
              </a:r>
              <a:endParaRPr lang="zh-CN" altLang="en-US" sz="1200" dirty="0"/>
            </a:p>
          </p:txBody>
        </p:sp>
      </p:grpSp>
      <p:sp>
        <p:nvSpPr>
          <p:cNvPr id="110" name="文本框 56"/>
          <p:cNvSpPr txBox="1"/>
          <p:nvPr/>
        </p:nvSpPr>
        <p:spPr>
          <a:xfrm>
            <a:off x="7028246" y="4110850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长兴出</a:t>
            </a:r>
            <a:r>
              <a:rPr lang="en-US" altLang="zh-CN" sz="1200" dirty="0" smtClean="0"/>
              <a:t>[2016]03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12" name="地图下拉"/>
          <p:cNvSpPr/>
          <p:nvPr/>
        </p:nvSpPr>
        <p:spPr>
          <a:xfrm>
            <a:off x="9019263" y="985299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</a:t>
            </a:r>
            <a:r>
              <a:rPr lang="zh-CN" altLang="zh-CN" sz="1050" b="1" dirty="0" smtClean="0"/>
              <a:t>地图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影像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三维</a:t>
            </a:r>
            <a:endParaRPr lang="en-US" altLang="zh-CN" sz="1050" b="1" dirty="0" smtClean="0"/>
          </a:p>
          <a:p>
            <a:pPr algn="r"/>
            <a:r>
              <a:rPr lang="zh-CN" altLang="en-US" sz="1050" b="1" dirty="0"/>
              <a:t>规划</a:t>
            </a:r>
            <a:endParaRPr lang="zh-CN" altLang="en-US" sz="1050" b="1" dirty="0"/>
          </a:p>
        </p:txBody>
      </p:sp>
      <p:sp>
        <p:nvSpPr>
          <p:cNvPr id="113" name="查询下拉"/>
          <p:cNvSpPr/>
          <p:nvPr/>
        </p:nvSpPr>
        <p:spPr>
          <a:xfrm>
            <a:off x="9588278" y="977150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en-US" altLang="zh-CN" sz="1050" b="1" dirty="0" smtClean="0"/>
          </a:p>
        </p:txBody>
      </p:sp>
      <p:pic>
        <p:nvPicPr>
          <p:cNvPr id="103" name="图片 102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>
            <a:off x="7647388" y="3702803"/>
            <a:ext cx="338554" cy="287031"/>
            <a:chOff x="7647388" y="3702803"/>
            <a:chExt cx="338554" cy="287031"/>
          </a:xfrm>
        </p:grpSpPr>
        <p:sp>
          <p:nvSpPr>
            <p:cNvPr id="94" name="泪滴形 93"/>
            <p:cNvSpPr/>
            <p:nvPr/>
          </p:nvSpPr>
          <p:spPr>
            <a:xfrm rot="2683524" flipV="1">
              <a:off x="7660392" y="3702803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647388" y="371283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8574145" y="2296221"/>
            <a:ext cx="338554" cy="284942"/>
            <a:chOff x="8574145" y="2296221"/>
            <a:chExt cx="338554" cy="284942"/>
          </a:xfrm>
        </p:grpSpPr>
        <p:sp>
          <p:nvSpPr>
            <p:cNvPr id="58" name="泪滴形 57"/>
            <p:cNvSpPr/>
            <p:nvPr/>
          </p:nvSpPr>
          <p:spPr>
            <a:xfrm rot="2683524" flipV="1">
              <a:off x="8574794" y="2296221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574145" y="230416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其</a:t>
              </a:r>
              <a:endParaRPr lang="zh-CN" altLang="en-US" sz="1200" dirty="0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720602" y="2984762"/>
            <a:ext cx="338554" cy="301951"/>
            <a:chOff x="8660642" y="3329536"/>
            <a:chExt cx="338554" cy="301951"/>
          </a:xfrm>
        </p:grpSpPr>
        <p:sp>
          <p:nvSpPr>
            <p:cNvPr id="92" name="泪滴形 91"/>
            <p:cNvSpPr/>
            <p:nvPr/>
          </p:nvSpPr>
          <p:spPr>
            <a:xfrm rot="2683524" flipV="1">
              <a:off x="8664131" y="3329536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660642" y="335448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办</a:t>
              </a:r>
              <a:endParaRPr lang="zh-CN" altLang="en-US" sz="1200" dirty="0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9426761" y="4021754"/>
            <a:ext cx="338554" cy="284825"/>
            <a:chOff x="9426761" y="4021754"/>
            <a:chExt cx="338554" cy="284825"/>
          </a:xfrm>
        </p:grpSpPr>
        <p:sp>
          <p:nvSpPr>
            <p:cNvPr id="89" name="泪滴形 88"/>
            <p:cNvSpPr/>
            <p:nvPr/>
          </p:nvSpPr>
          <p:spPr>
            <a:xfrm rot="2683524" flipV="1">
              <a:off x="9452408" y="4025998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426761" y="402175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862470" y="4703465"/>
            <a:ext cx="338554" cy="284825"/>
            <a:chOff x="9426761" y="4021754"/>
            <a:chExt cx="338554" cy="284825"/>
          </a:xfrm>
        </p:grpSpPr>
        <p:sp>
          <p:nvSpPr>
            <p:cNvPr id="116" name="泪滴形 115"/>
            <p:cNvSpPr/>
            <p:nvPr/>
          </p:nvSpPr>
          <p:spPr>
            <a:xfrm rot="2683524" flipV="1">
              <a:off x="9452408" y="4025998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9426761" y="402175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商</a:t>
              </a:r>
              <a:endParaRPr lang="zh-CN" altLang="en-US" sz="1200" dirty="0"/>
            </a:p>
          </p:txBody>
        </p:sp>
      </p:grpSp>
      <p:sp>
        <p:nvSpPr>
          <p:cNvPr id="118" name="文本框 56"/>
          <p:cNvSpPr txBox="1"/>
          <p:nvPr/>
        </p:nvSpPr>
        <p:spPr>
          <a:xfrm>
            <a:off x="7135675" y="2959105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smtClean="0"/>
              <a:t>[2017]04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19" name="文本框 56"/>
          <p:cNvSpPr txBox="1"/>
          <p:nvPr/>
        </p:nvSpPr>
        <p:spPr>
          <a:xfrm>
            <a:off x="7900173" y="3543723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[2016]13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20" name="文本框 56"/>
          <p:cNvSpPr txBox="1"/>
          <p:nvPr/>
        </p:nvSpPr>
        <p:spPr>
          <a:xfrm>
            <a:off x="8919505" y="2749243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[2016]12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21" name="文本框 56"/>
          <p:cNvSpPr txBox="1"/>
          <p:nvPr/>
        </p:nvSpPr>
        <p:spPr>
          <a:xfrm>
            <a:off x="8649682" y="2044705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[2016]05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22" name="文本框 56"/>
          <p:cNvSpPr txBox="1"/>
          <p:nvPr/>
        </p:nvSpPr>
        <p:spPr>
          <a:xfrm>
            <a:off x="9684004" y="3768574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[2016]11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grpSp>
        <p:nvGrpSpPr>
          <p:cNvPr id="131" name="组合 130"/>
          <p:cNvGrpSpPr/>
          <p:nvPr/>
        </p:nvGrpSpPr>
        <p:grpSpPr>
          <a:xfrm>
            <a:off x="574564" y="1001049"/>
            <a:ext cx="1686653" cy="461127"/>
            <a:chOff x="574564" y="1001049"/>
            <a:chExt cx="1686653" cy="461127"/>
          </a:xfrm>
        </p:grpSpPr>
        <p:sp>
          <p:nvSpPr>
            <p:cNvPr id="125" name="选 1"/>
            <p:cNvSpPr txBox="1"/>
            <p:nvPr/>
          </p:nvSpPr>
          <p:spPr>
            <a:xfrm>
              <a:off x="606094" y="1032579"/>
              <a:ext cx="251992" cy="161583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dirty="0"/>
                <a:t>√</a:t>
              </a:r>
              <a:endParaRPr lang="zh-CN" altLang="en-US" dirty="0"/>
            </a:p>
          </p:txBody>
        </p:sp>
        <p:sp>
          <p:nvSpPr>
            <p:cNvPr id="126" name="选 1"/>
            <p:cNvSpPr txBox="1"/>
            <p:nvPr/>
          </p:nvSpPr>
          <p:spPr>
            <a:xfrm>
              <a:off x="2009225" y="1001049"/>
              <a:ext cx="251992" cy="161583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dirty="0"/>
                <a:t>√</a:t>
              </a:r>
              <a:endParaRPr lang="zh-CN" altLang="en-US" dirty="0"/>
            </a:p>
          </p:txBody>
        </p:sp>
        <p:sp>
          <p:nvSpPr>
            <p:cNvPr id="127" name="选 1"/>
            <p:cNvSpPr txBox="1"/>
            <p:nvPr/>
          </p:nvSpPr>
          <p:spPr>
            <a:xfrm>
              <a:off x="574564" y="1300593"/>
              <a:ext cx="251992" cy="161583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dirty="0"/>
                <a:t>√</a:t>
              </a:r>
              <a:endParaRPr lang="zh-CN" altLang="en-US" dirty="0"/>
            </a:p>
          </p:txBody>
        </p:sp>
        <p:sp>
          <p:nvSpPr>
            <p:cNvPr id="128" name="选 1"/>
            <p:cNvSpPr txBox="1"/>
            <p:nvPr/>
          </p:nvSpPr>
          <p:spPr>
            <a:xfrm>
              <a:off x="1031763" y="1300593"/>
              <a:ext cx="251992" cy="161583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dirty="0"/>
                <a:t>√</a:t>
              </a:r>
              <a:endParaRPr lang="zh-CN" altLang="en-US" dirty="0"/>
            </a:p>
          </p:txBody>
        </p:sp>
        <p:sp>
          <p:nvSpPr>
            <p:cNvPr id="129" name="选 1"/>
            <p:cNvSpPr txBox="1"/>
            <p:nvPr/>
          </p:nvSpPr>
          <p:spPr>
            <a:xfrm>
              <a:off x="1552026" y="1300593"/>
              <a:ext cx="251992" cy="161583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dirty="0"/>
                <a:t>√</a:t>
              </a:r>
              <a:endParaRPr lang="zh-CN" altLang="en-US" dirty="0"/>
            </a:p>
          </p:txBody>
        </p:sp>
      </p:grpSp>
      <p:sp>
        <p:nvSpPr>
          <p:cNvPr id="130" name="选 1"/>
          <p:cNvSpPr txBox="1"/>
          <p:nvPr/>
        </p:nvSpPr>
        <p:spPr>
          <a:xfrm>
            <a:off x="2009226" y="1610649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132" name="选 1"/>
          <p:cNvSpPr txBox="1"/>
          <p:nvPr/>
        </p:nvSpPr>
        <p:spPr>
          <a:xfrm>
            <a:off x="1562536" y="1610649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865687" y="1576204"/>
          <a:ext cx="5657497" cy="96202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432000"/>
                <a:gridCol w="828000"/>
                <a:gridCol w="808485"/>
                <a:gridCol w="618253"/>
                <a:gridCol w="684834"/>
                <a:gridCol w="599230"/>
                <a:gridCol w="570695"/>
                <a:gridCol w="1116000"/>
              </a:tblGrid>
              <a:tr h="3524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成交时间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地块编号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土地座落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出让面积</a:t>
                      </a:r>
                      <a:br>
                        <a:rPr lang="zh-CN" altLang="en-US" sz="1100" dirty="0" smtClean="0">
                          <a:effectLst/>
                        </a:rPr>
                      </a:br>
                      <a:r>
                        <a:rPr lang="zh-CN" altLang="en-US" sz="1100" dirty="0" smtClean="0">
                          <a:effectLst/>
                        </a:rPr>
                        <a:t>（</a:t>
                      </a:r>
                      <a:r>
                        <a:rPr lang="en-US" altLang="zh-CN" sz="1100" dirty="0" smtClean="0">
                          <a:effectLst/>
                        </a:rPr>
                        <a:t>M2</a:t>
                      </a:r>
                      <a:r>
                        <a:rPr lang="zh-CN" altLang="en-US" sz="1100" dirty="0" smtClean="0">
                          <a:effectLst/>
                        </a:rPr>
                        <a:t>）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用地性质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起始价</a:t>
                      </a:r>
                      <a:r>
                        <a:rPr lang="en-US" altLang="zh-CN" sz="1100" dirty="0">
                          <a:effectLst/>
                        </a:rPr>
                        <a:t>(</a:t>
                      </a:r>
                      <a:r>
                        <a:rPr lang="zh-CN" altLang="en-US" sz="1100" dirty="0">
                          <a:effectLst/>
                        </a:rPr>
                        <a:t>万元</a:t>
                      </a:r>
                      <a:r>
                        <a:rPr lang="en-US" altLang="zh-CN" sz="1100" dirty="0">
                          <a:effectLst/>
                        </a:rPr>
                        <a:t>)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成交价</a:t>
                      </a:r>
                      <a:r>
                        <a:rPr lang="en-US" altLang="zh-CN" sz="1100" dirty="0">
                          <a:effectLst/>
                        </a:rPr>
                        <a:t>(</a:t>
                      </a:r>
                      <a:r>
                        <a:rPr lang="zh-CN" altLang="en-US" sz="1100" dirty="0">
                          <a:effectLst/>
                        </a:rPr>
                        <a:t>万元</a:t>
                      </a:r>
                      <a:r>
                        <a:rPr lang="en-US" altLang="zh-CN" sz="1100" dirty="0">
                          <a:effectLst/>
                        </a:rPr>
                        <a:t>)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竞得人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2017-1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龙山新区渚山</a:t>
                      </a:r>
                      <a:r>
                        <a:rPr lang="en-US" altLang="zh-CN" sz="1100" dirty="0">
                          <a:effectLst/>
                        </a:rPr>
                        <a:t>1-1</a:t>
                      </a:r>
                      <a:r>
                        <a:rPr lang="zh-CN" altLang="en-US" sz="1100" dirty="0">
                          <a:effectLst/>
                        </a:rPr>
                        <a:t>号地块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龙山街道涧塘村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2043</a:t>
                      </a:r>
                      <a:r>
                        <a:rPr lang="zh-CN" altLang="en-US" sz="1100" dirty="0">
                          <a:effectLst/>
                        </a:rPr>
                        <a:t>（</a:t>
                      </a:r>
                      <a:r>
                        <a:rPr lang="en-US" altLang="zh-CN" sz="1100" dirty="0">
                          <a:effectLst/>
                        </a:rPr>
                        <a:t>3.07</a:t>
                      </a:r>
                      <a:r>
                        <a:rPr lang="zh-CN" altLang="en-US" sz="1100" dirty="0">
                          <a:effectLst/>
                        </a:rPr>
                        <a:t>亩）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餐饮、旅馆用地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124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126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长兴轩瑞茶境休闲旅游有限公司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395952" y="2963383"/>
          <a:ext cx="4739800" cy="109918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504000"/>
                <a:gridCol w="523137"/>
                <a:gridCol w="808485"/>
                <a:gridCol w="618253"/>
                <a:gridCol w="360000"/>
                <a:gridCol w="599230"/>
                <a:gridCol w="570695"/>
                <a:gridCol w="756000"/>
              </a:tblGrid>
              <a:tr h="4286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成交时间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地块编号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土地座落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出让面积</a:t>
                      </a:r>
                      <a:br>
                        <a:rPr lang="zh-CN" altLang="en-US" sz="1100" dirty="0" smtClean="0">
                          <a:effectLst/>
                        </a:rPr>
                      </a:br>
                      <a:r>
                        <a:rPr lang="zh-CN" altLang="en-US" sz="1100" dirty="0" smtClean="0">
                          <a:effectLst/>
                        </a:rPr>
                        <a:t>（</a:t>
                      </a:r>
                      <a:r>
                        <a:rPr lang="en-US" altLang="zh-CN" sz="1100" dirty="0" smtClean="0">
                          <a:effectLst/>
                        </a:rPr>
                        <a:t>M2</a:t>
                      </a:r>
                      <a:r>
                        <a:rPr lang="zh-CN" altLang="en-US" sz="1100" dirty="0" smtClean="0">
                          <a:effectLst/>
                        </a:rPr>
                        <a:t>）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用地性质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起始价</a:t>
                      </a:r>
                      <a:r>
                        <a:rPr lang="en-US" altLang="zh-CN" sz="1100" dirty="0">
                          <a:effectLst/>
                        </a:rPr>
                        <a:t>(</a:t>
                      </a:r>
                      <a:r>
                        <a:rPr lang="zh-CN" altLang="en-US" sz="1100" dirty="0">
                          <a:effectLst/>
                        </a:rPr>
                        <a:t>万元</a:t>
                      </a:r>
                      <a:r>
                        <a:rPr lang="en-US" altLang="zh-CN" sz="1100" dirty="0">
                          <a:effectLst/>
                        </a:rPr>
                        <a:t>)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成交价</a:t>
                      </a:r>
                      <a:r>
                        <a:rPr lang="en-US" altLang="zh-CN" sz="1100" dirty="0">
                          <a:effectLst/>
                        </a:rPr>
                        <a:t>(</a:t>
                      </a:r>
                      <a:r>
                        <a:rPr lang="zh-CN" altLang="en-US" sz="1100" dirty="0">
                          <a:effectLst/>
                        </a:rPr>
                        <a:t>万元</a:t>
                      </a:r>
                      <a:r>
                        <a:rPr lang="en-US" altLang="zh-CN" sz="1100" dirty="0">
                          <a:effectLst/>
                        </a:rPr>
                        <a:t>)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竞得人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428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2017-3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effectLst/>
                        </a:rPr>
                        <a:t>和平镇中学南侧</a:t>
                      </a:r>
                      <a:r>
                        <a:rPr lang="en-US" altLang="zh-CN" sz="1100">
                          <a:effectLst/>
                        </a:rPr>
                        <a:t>-B</a:t>
                      </a:r>
                      <a:r>
                        <a:rPr lang="zh-CN" altLang="en-US" sz="1100">
                          <a:effectLst/>
                        </a:rPr>
                        <a:t>地块</a:t>
                      </a:r>
                      <a:endParaRPr lang="zh-CN" altLang="en-US" sz="110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和平镇和平村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28069</a:t>
                      </a:r>
                      <a:r>
                        <a:rPr lang="zh-CN" altLang="en-US" sz="1100" dirty="0">
                          <a:effectLst/>
                        </a:rPr>
                        <a:t>（</a:t>
                      </a:r>
                      <a:r>
                        <a:rPr lang="en-US" altLang="zh-CN" sz="1100" dirty="0">
                          <a:effectLst/>
                        </a:rPr>
                        <a:t>42.10</a:t>
                      </a:r>
                      <a:r>
                        <a:rPr lang="zh-CN" altLang="en-US" sz="1100" dirty="0">
                          <a:effectLst/>
                        </a:rPr>
                        <a:t>亩）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住宅用地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2330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2345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长兴新都置业有限公司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17" grpId="0"/>
      <p:bldP spid="18" grpId="0"/>
      <p:bldP spid="57" grpId="0"/>
      <p:bldP spid="110" grpId="0"/>
      <p:bldP spid="112" grpId="0"/>
      <p:bldP spid="113" grpId="0"/>
      <p:bldP spid="118" grpId="0"/>
      <p:bldP spid="119" grpId="0"/>
      <p:bldP spid="120" grpId="0"/>
      <p:bldP spid="122" grpId="0"/>
      <p:bldP spid="1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69" name="用地规划" descr="05 用地规划图（2030年）.jpg"/>
          <p:cNvPicPr>
            <a:picLocks noChangeAspect="1"/>
          </p:cNvPicPr>
          <p:nvPr/>
        </p:nvPicPr>
        <p:blipFill>
          <a:blip r:embed="rId2" cstate="print">
            <a:lum bright="40000" contrast="-30000"/>
          </a:blip>
          <a:srcRect l="37996" t="47631" r="43422" b="37634"/>
          <a:stretch>
            <a:fillRect/>
          </a:stretch>
        </p:blipFill>
        <p:spPr>
          <a:xfrm>
            <a:off x="2621624" y="900521"/>
            <a:ext cx="9570376" cy="50203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60323" cy="3090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50113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地图"/>
          <p:cNvSpPr txBox="1"/>
          <p:nvPr/>
        </p:nvSpPr>
        <p:spPr>
          <a:xfrm>
            <a:off x="9064430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8" name="查询"/>
          <p:cNvSpPr/>
          <p:nvPr/>
        </p:nvSpPr>
        <p:spPr>
          <a:xfrm>
            <a:off x="9667362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9" name="监测"/>
          <p:cNvSpPr/>
          <p:nvPr/>
        </p:nvSpPr>
        <p:spPr>
          <a:xfrm>
            <a:off x="10270294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10" name="工具"/>
          <p:cNvSpPr/>
          <p:nvPr/>
        </p:nvSpPr>
        <p:spPr>
          <a:xfrm>
            <a:off x="10873227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3634907" y="2213512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长政储出</a:t>
            </a:r>
            <a:r>
              <a:rPr lang="en-US" altLang="zh-CN" sz="1200" dirty="0" smtClean="0"/>
              <a:t>[2016]02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51" name="地图下拉"/>
          <p:cNvSpPr/>
          <p:nvPr/>
        </p:nvSpPr>
        <p:spPr>
          <a:xfrm>
            <a:off x="8983980" y="930206"/>
            <a:ext cx="559984" cy="646331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ctr"/>
            <a:r>
              <a:rPr lang="en-US" altLang="zh-CN" sz="1050" b="1" dirty="0" smtClean="0"/>
              <a:t>  </a:t>
            </a:r>
            <a:r>
              <a:rPr lang="zh-CN" altLang="zh-CN" sz="1050" b="1" dirty="0" smtClean="0"/>
              <a:t>地图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   影像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   三维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 √规</a:t>
            </a:r>
            <a:r>
              <a:rPr lang="zh-CN" altLang="en-US" sz="1050" b="1" dirty="0"/>
              <a:t>划</a:t>
            </a:r>
            <a:endParaRPr lang="zh-CN" altLang="en-US" sz="1050" b="1" dirty="0"/>
          </a:p>
        </p:txBody>
      </p:sp>
      <p:sp>
        <p:nvSpPr>
          <p:cNvPr id="52" name="查询下拉"/>
          <p:cNvSpPr/>
          <p:nvPr/>
        </p:nvSpPr>
        <p:spPr>
          <a:xfrm>
            <a:off x="9585270" y="922057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53" name="监测下拉"/>
          <p:cNvSpPr/>
          <p:nvPr/>
        </p:nvSpPr>
        <p:spPr>
          <a:xfrm>
            <a:off x="10143698" y="922055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54" name="工具下拉"/>
          <p:cNvSpPr/>
          <p:nvPr/>
        </p:nvSpPr>
        <p:spPr>
          <a:xfrm>
            <a:off x="10807861" y="930205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57" name="文本框 56"/>
          <p:cNvSpPr txBox="1"/>
          <p:nvPr/>
        </p:nvSpPr>
        <p:spPr>
          <a:xfrm>
            <a:off x="7673704" y="1821078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[2016]01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grpSp>
        <p:nvGrpSpPr>
          <p:cNvPr id="55" name="组合 54"/>
          <p:cNvGrpSpPr/>
          <p:nvPr/>
        </p:nvGrpSpPr>
        <p:grpSpPr>
          <a:xfrm>
            <a:off x="123684" y="991608"/>
            <a:ext cx="2500630" cy="4468520"/>
            <a:chOff x="123684" y="991608"/>
            <a:chExt cx="2500630" cy="4468520"/>
          </a:xfrm>
        </p:grpSpPr>
        <p:sp>
          <p:nvSpPr>
            <p:cNvPr id="64" name="矩形 63"/>
            <p:cNvSpPr/>
            <p:nvPr/>
          </p:nvSpPr>
          <p:spPr>
            <a:xfrm>
              <a:off x="123684" y="991608"/>
              <a:ext cx="2500630" cy="4468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t">
              <a:noAutofit/>
            </a:bodyPr>
            <a:lstStyle/>
            <a:p>
              <a:pPr marL="536575" indent="-536575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性质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 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工业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集体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景区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居住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商业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商办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□商住□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其他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状态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 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规划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征拆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挂牌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成交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容积率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总建面积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成交总价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成交楼面价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溢价率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组合 64"/>
            <p:cNvGrpSpPr/>
            <p:nvPr/>
          </p:nvGrpSpPr>
          <p:grpSpPr>
            <a:xfrm>
              <a:off x="1071104" y="1889113"/>
              <a:ext cx="1075690" cy="147961"/>
              <a:chOff x="1159914" y="2024843"/>
              <a:chExt cx="1075703" cy="170990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/>
              <p:cNvCxnSpPr>
                <a:stCxn id="82" idx="3"/>
                <a:endCxn id="83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65"/>
            <p:cNvGrpSpPr/>
            <p:nvPr/>
          </p:nvGrpSpPr>
          <p:grpSpPr>
            <a:xfrm>
              <a:off x="1071104" y="2979831"/>
              <a:ext cx="1075690" cy="147961"/>
              <a:chOff x="1159914" y="2024843"/>
              <a:chExt cx="1075703" cy="17099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1" name="直接连接符 80"/>
              <p:cNvCxnSpPr>
                <a:stCxn id="79" idx="3"/>
                <a:endCxn id="80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66"/>
            <p:cNvGrpSpPr/>
            <p:nvPr/>
          </p:nvGrpSpPr>
          <p:grpSpPr>
            <a:xfrm>
              <a:off x="1071104" y="2434473"/>
              <a:ext cx="1075690" cy="147961"/>
              <a:chOff x="1159914" y="2024843"/>
              <a:chExt cx="1075703" cy="170990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8" name="直接连接符 77"/>
              <p:cNvCxnSpPr>
                <a:stCxn id="76" idx="3"/>
                <a:endCxn id="77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67"/>
            <p:cNvGrpSpPr/>
            <p:nvPr/>
          </p:nvGrpSpPr>
          <p:grpSpPr>
            <a:xfrm>
              <a:off x="1071104" y="2707153"/>
              <a:ext cx="1075690" cy="147961"/>
              <a:chOff x="1017501" y="2024843"/>
              <a:chExt cx="1075699" cy="17099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1017501" y="2024843"/>
                <a:ext cx="482468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10600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5" name="直接连接符 74"/>
              <p:cNvCxnSpPr>
                <a:stCxn id="73" idx="3"/>
                <a:endCxn id="74" idx="1"/>
              </p:cNvCxnSpPr>
              <p:nvPr/>
            </p:nvCxnSpPr>
            <p:spPr>
              <a:xfrm>
                <a:off x="1500097" y="2110339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68"/>
            <p:cNvGrpSpPr/>
            <p:nvPr/>
          </p:nvGrpSpPr>
          <p:grpSpPr>
            <a:xfrm>
              <a:off x="1071104" y="2161793"/>
              <a:ext cx="1075690" cy="147961"/>
              <a:chOff x="1159914" y="2024843"/>
              <a:chExt cx="1075704" cy="170990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753018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2" name="直接连接符 71"/>
              <p:cNvCxnSpPr>
                <a:stCxn id="70" idx="3"/>
                <a:endCxn id="71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组合 60"/>
          <p:cNvGrpSpPr/>
          <p:nvPr/>
        </p:nvGrpSpPr>
        <p:grpSpPr>
          <a:xfrm>
            <a:off x="4862272" y="2619635"/>
            <a:ext cx="562587" cy="502988"/>
            <a:chOff x="4862272" y="2619635"/>
            <a:chExt cx="562587" cy="502988"/>
          </a:xfrm>
        </p:grpSpPr>
        <p:sp>
          <p:nvSpPr>
            <p:cNvPr id="56" name="任意多边形 55"/>
            <p:cNvSpPr/>
            <p:nvPr/>
          </p:nvSpPr>
          <p:spPr>
            <a:xfrm>
              <a:off x="4862272" y="2619635"/>
              <a:ext cx="562587" cy="502988"/>
            </a:xfrm>
            <a:custGeom>
              <a:avLst/>
              <a:gdLst>
                <a:gd name="connsiteX0" fmla="*/ 0 w 1090670"/>
                <a:gd name="connsiteY0" fmla="*/ 0 h 870333"/>
                <a:gd name="connsiteX1" fmla="*/ 0 w 1090670"/>
                <a:gd name="connsiteY1" fmla="*/ 88135 h 870333"/>
                <a:gd name="connsiteX2" fmla="*/ 121186 w 1090670"/>
                <a:gd name="connsiteY2" fmla="*/ 870333 h 870333"/>
                <a:gd name="connsiteX3" fmla="*/ 804232 w 1090670"/>
                <a:gd name="connsiteY3" fmla="*/ 771181 h 870333"/>
                <a:gd name="connsiteX4" fmla="*/ 760164 w 1090670"/>
                <a:gd name="connsiteY4" fmla="*/ 694063 h 870333"/>
                <a:gd name="connsiteX5" fmla="*/ 782198 w 1090670"/>
                <a:gd name="connsiteY5" fmla="*/ 517793 h 870333"/>
                <a:gd name="connsiteX6" fmla="*/ 760164 w 1090670"/>
                <a:gd name="connsiteY6" fmla="*/ 319489 h 870333"/>
                <a:gd name="connsiteX7" fmla="*/ 760164 w 1090670"/>
                <a:gd name="connsiteY7" fmla="*/ 319489 h 870333"/>
                <a:gd name="connsiteX8" fmla="*/ 958468 w 1090670"/>
                <a:gd name="connsiteY8" fmla="*/ 253388 h 870333"/>
                <a:gd name="connsiteX9" fmla="*/ 1090670 w 1090670"/>
                <a:gd name="connsiteY9" fmla="*/ 132203 h 870333"/>
                <a:gd name="connsiteX10" fmla="*/ 1079653 w 1090670"/>
                <a:gd name="connsiteY10" fmla="*/ 0 h 870333"/>
                <a:gd name="connsiteX11" fmla="*/ 0 w 1090670"/>
                <a:gd name="connsiteY11" fmla="*/ 0 h 870333"/>
                <a:gd name="connsiteX0-1" fmla="*/ 0 w 1090670"/>
                <a:gd name="connsiteY0-2" fmla="*/ 0 h 870333"/>
                <a:gd name="connsiteX1-3" fmla="*/ 142875 w 1090670"/>
                <a:gd name="connsiteY1-4" fmla="*/ 516760 h 870333"/>
                <a:gd name="connsiteX2-5" fmla="*/ 121186 w 1090670"/>
                <a:gd name="connsiteY2-6" fmla="*/ 870333 h 870333"/>
                <a:gd name="connsiteX3-7" fmla="*/ 804232 w 1090670"/>
                <a:gd name="connsiteY3-8" fmla="*/ 771181 h 870333"/>
                <a:gd name="connsiteX4-9" fmla="*/ 760164 w 1090670"/>
                <a:gd name="connsiteY4-10" fmla="*/ 694063 h 870333"/>
                <a:gd name="connsiteX5-11" fmla="*/ 782198 w 1090670"/>
                <a:gd name="connsiteY5-12" fmla="*/ 517793 h 870333"/>
                <a:gd name="connsiteX6-13" fmla="*/ 760164 w 1090670"/>
                <a:gd name="connsiteY6-14" fmla="*/ 319489 h 870333"/>
                <a:gd name="connsiteX7-15" fmla="*/ 760164 w 1090670"/>
                <a:gd name="connsiteY7-16" fmla="*/ 319489 h 870333"/>
                <a:gd name="connsiteX8-17" fmla="*/ 958468 w 1090670"/>
                <a:gd name="connsiteY8-18" fmla="*/ 253388 h 870333"/>
                <a:gd name="connsiteX9-19" fmla="*/ 1090670 w 1090670"/>
                <a:gd name="connsiteY9-20" fmla="*/ 132203 h 870333"/>
                <a:gd name="connsiteX10-21" fmla="*/ 1079653 w 1090670"/>
                <a:gd name="connsiteY10-22" fmla="*/ 0 h 870333"/>
                <a:gd name="connsiteX11-23" fmla="*/ 0 w 1090670"/>
                <a:gd name="connsiteY11-24" fmla="*/ 0 h 870333"/>
                <a:gd name="connsiteX0-25" fmla="*/ 78839 w 969484"/>
                <a:gd name="connsiteY0-26" fmla="*/ 333375 h 870333"/>
                <a:gd name="connsiteX1-27" fmla="*/ 21689 w 969484"/>
                <a:gd name="connsiteY1-28" fmla="*/ 516760 h 870333"/>
                <a:gd name="connsiteX2-29" fmla="*/ 0 w 969484"/>
                <a:gd name="connsiteY2-30" fmla="*/ 870333 h 870333"/>
                <a:gd name="connsiteX3-31" fmla="*/ 683046 w 969484"/>
                <a:gd name="connsiteY3-32" fmla="*/ 771181 h 870333"/>
                <a:gd name="connsiteX4-33" fmla="*/ 638978 w 969484"/>
                <a:gd name="connsiteY4-34" fmla="*/ 694063 h 870333"/>
                <a:gd name="connsiteX5-35" fmla="*/ 661012 w 969484"/>
                <a:gd name="connsiteY5-36" fmla="*/ 517793 h 870333"/>
                <a:gd name="connsiteX6-37" fmla="*/ 638978 w 969484"/>
                <a:gd name="connsiteY6-38" fmla="*/ 319489 h 870333"/>
                <a:gd name="connsiteX7-39" fmla="*/ 638978 w 969484"/>
                <a:gd name="connsiteY7-40" fmla="*/ 319489 h 870333"/>
                <a:gd name="connsiteX8-41" fmla="*/ 837282 w 969484"/>
                <a:gd name="connsiteY8-42" fmla="*/ 253388 h 870333"/>
                <a:gd name="connsiteX9-43" fmla="*/ 969484 w 969484"/>
                <a:gd name="connsiteY9-44" fmla="*/ 132203 h 870333"/>
                <a:gd name="connsiteX10-45" fmla="*/ 958467 w 969484"/>
                <a:gd name="connsiteY10-46" fmla="*/ 0 h 870333"/>
                <a:gd name="connsiteX11-47" fmla="*/ 78839 w 969484"/>
                <a:gd name="connsiteY11-48" fmla="*/ 333375 h 870333"/>
                <a:gd name="connsiteX0-49" fmla="*/ 78839 w 969484"/>
                <a:gd name="connsiteY0-50" fmla="*/ 333375 h 923581"/>
                <a:gd name="connsiteX1-51" fmla="*/ 21689 w 969484"/>
                <a:gd name="connsiteY1-52" fmla="*/ 516760 h 923581"/>
                <a:gd name="connsiteX2-53" fmla="*/ 0 w 969484"/>
                <a:gd name="connsiteY2-54" fmla="*/ 870333 h 923581"/>
                <a:gd name="connsiteX3-55" fmla="*/ 235371 w 969484"/>
                <a:gd name="connsiteY3-56" fmla="*/ 923581 h 923581"/>
                <a:gd name="connsiteX4-57" fmla="*/ 638978 w 969484"/>
                <a:gd name="connsiteY4-58" fmla="*/ 694063 h 923581"/>
                <a:gd name="connsiteX5-59" fmla="*/ 661012 w 969484"/>
                <a:gd name="connsiteY5-60" fmla="*/ 517793 h 923581"/>
                <a:gd name="connsiteX6-61" fmla="*/ 638978 w 969484"/>
                <a:gd name="connsiteY6-62" fmla="*/ 319489 h 923581"/>
                <a:gd name="connsiteX7-63" fmla="*/ 638978 w 969484"/>
                <a:gd name="connsiteY7-64" fmla="*/ 319489 h 923581"/>
                <a:gd name="connsiteX8-65" fmla="*/ 837282 w 969484"/>
                <a:gd name="connsiteY8-66" fmla="*/ 253388 h 923581"/>
                <a:gd name="connsiteX9-67" fmla="*/ 969484 w 969484"/>
                <a:gd name="connsiteY9-68" fmla="*/ 132203 h 923581"/>
                <a:gd name="connsiteX10-69" fmla="*/ 958467 w 969484"/>
                <a:gd name="connsiteY10-70" fmla="*/ 0 h 923581"/>
                <a:gd name="connsiteX11-71" fmla="*/ 78839 w 969484"/>
                <a:gd name="connsiteY11-72" fmla="*/ 333375 h 923581"/>
                <a:gd name="connsiteX0-73" fmla="*/ 78839 w 969484"/>
                <a:gd name="connsiteY0-74" fmla="*/ 333375 h 923581"/>
                <a:gd name="connsiteX1-75" fmla="*/ 21689 w 969484"/>
                <a:gd name="connsiteY1-76" fmla="*/ 516760 h 923581"/>
                <a:gd name="connsiteX2-77" fmla="*/ 0 w 969484"/>
                <a:gd name="connsiteY2-78" fmla="*/ 870333 h 923581"/>
                <a:gd name="connsiteX3-79" fmla="*/ 235371 w 969484"/>
                <a:gd name="connsiteY3-80" fmla="*/ 923581 h 923581"/>
                <a:gd name="connsiteX4-81" fmla="*/ 553253 w 969484"/>
                <a:gd name="connsiteY4-82" fmla="*/ 922663 h 923581"/>
                <a:gd name="connsiteX5-83" fmla="*/ 661012 w 969484"/>
                <a:gd name="connsiteY5-84" fmla="*/ 517793 h 923581"/>
                <a:gd name="connsiteX6-85" fmla="*/ 638978 w 969484"/>
                <a:gd name="connsiteY6-86" fmla="*/ 319489 h 923581"/>
                <a:gd name="connsiteX7-87" fmla="*/ 638978 w 969484"/>
                <a:gd name="connsiteY7-88" fmla="*/ 319489 h 923581"/>
                <a:gd name="connsiteX8-89" fmla="*/ 837282 w 969484"/>
                <a:gd name="connsiteY8-90" fmla="*/ 253388 h 923581"/>
                <a:gd name="connsiteX9-91" fmla="*/ 969484 w 969484"/>
                <a:gd name="connsiteY9-92" fmla="*/ 132203 h 923581"/>
                <a:gd name="connsiteX10-93" fmla="*/ 958467 w 969484"/>
                <a:gd name="connsiteY10-94" fmla="*/ 0 h 923581"/>
                <a:gd name="connsiteX11-95" fmla="*/ 78839 w 969484"/>
                <a:gd name="connsiteY11-96" fmla="*/ 333375 h 923581"/>
                <a:gd name="connsiteX0-97" fmla="*/ 78839 w 969484"/>
                <a:gd name="connsiteY0-98" fmla="*/ 333375 h 923581"/>
                <a:gd name="connsiteX1-99" fmla="*/ 21689 w 969484"/>
                <a:gd name="connsiteY1-100" fmla="*/ 516760 h 923581"/>
                <a:gd name="connsiteX2-101" fmla="*/ 0 w 969484"/>
                <a:gd name="connsiteY2-102" fmla="*/ 870333 h 923581"/>
                <a:gd name="connsiteX3-103" fmla="*/ 235371 w 969484"/>
                <a:gd name="connsiteY3-104" fmla="*/ 923581 h 923581"/>
                <a:gd name="connsiteX4-105" fmla="*/ 553253 w 969484"/>
                <a:gd name="connsiteY4-106" fmla="*/ 922663 h 923581"/>
                <a:gd name="connsiteX5-107" fmla="*/ 584812 w 969484"/>
                <a:gd name="connsiteY5-108" fmla="*/ 765443 h 923581"/>
                <a:gd name="connsiteX6-109" fmla="*/ 638978 w 969484"/>
                <a:gd name="connsiteY6-110" fmla="*/ 319489 h 923581"/>
                <a:gd name="connsiteX7-111" fmla="*/ 638978 w 969484"/>
                <a:gd name="connsiteY7-112" fmla="*/ 319489 h 923581"/>
                <a:gd name="connsiteX8-113" fmla="*/ 837282 w 969484"/>
                <a:gd name="connsiteY8-114" fmla="*/ 253388 h 923581"/>
                <a:gd name="connsiteX9-115" fmla="*/ 969484 w 969484"/>
                <a:gd name="connsiteY9-116" fmla="*/ 132203 h 923581"/>
                <a:gd name="connsiteX10-117" fmla="*/ 958467 w 969484"/>
                <a:gd name="connsiteY10-118" fmla="*/ 0 h 923581"/>
                <a:gd name="connsiteX11-119" fmla="*/ 78839 w 969484"/>
                <a:gd name="connsiteY11-120" fmla="*/ 333375 h 923581"/>
                <a:gd name="connsiteX0-121" fmla="*/ 78839 w 969484"/>
                <a:gd name="connsiteY0-122" fmla="*/ 333375 h 923581"/>
                <a:gd name="connsiteX1-123" fmla="*/ 21689 w 969484"/>
                <a:gd name="connsiteY1-124" fmla="*/ 516760 h 923581"/>
                <a:gd name="connsiteX2-125" fmla="*/ 0 w 969484"/>
                <a:gd name="connsiteY2-126" fmla="*/ 870333 h 923581"/>
                <a:gd name="connsiteX3-127" fmla="*/ 235371 w 969484"/>
                <a:gd name="connsiteY3-128" fmla="*/ 923581 h 923581"/>
                <a:gd name="connsiteX4-129" fmla="*/ 553253 w 969484"/>
                <a:gd name="connsiteY4-130" fmla="*/ 922663 h 923581"/>
                <a:gd name="connsiteX5-131" fmla="*/ 584812 w 969484"/>
                <a:gd name="connsiteY5-132" fmla="*/ 765443 h 923581"/>
                <a:gd name="connsiteX6-133" fmla="*/ 638978 w 969484"/>
                <a:gd name="connsiteY6-134" fmla="*/ 319489 h 923581"/>
                <a:gd name="connsiteX7-135" fmla="*/ 496103 w 969484"/>
                <a:gd name="connsiteY7-136" fmla="*/ 671914 h 923581"/>
                <a:gd name="connsiteX8-137" fmla="*/ 837282 w 969484"/>
                <a:gd name="connsiteY8-138" fmla="*/ 253388 h 923581"/>
                <a:gd name="connsiteX9-139" fmla="*/ 969484 w 969484"/>
                <a:gd name="connsiteY9-140" fmla="*/ 132203 h 923581"/>
                <a:gd name="connsiteX10-141" fmla="*/ 958467 w 969484"/>
                <a:gd name="connsiteY10-142" fmla="*/ 0 h 923581"/>
                <a:gd name="connsiteX11-143" fmla="*/ 78839 w 969484"/>
                <a:gd name="connsiteY11-144" fmla="*/ 333375 h 923581"/>
                <a:gd name="connsiteX0-145" fmla="*/ 78839 w 969484"/>
                <a:gd name="connsiteY0-146" fmla="*/ 333375 h 923581"/>
                <a:gd name="connsiteX1-147" fmla="*/ 21689 w 969484"/>
                <a:gd name="connsiteY1-148" fmla="*/ 516760 h 923581"/>
                <a:gd name="connsiteX2-149" fmla="*/ 0 w 969484"/>
                <a:gd name="connsiteY2-150" fmla="*/ 870333 h 923581"/>
                <a:gd name="connsiteX3-151" fmla="*/ 235371 w 969484"/>
                <a:gd name="connsiteY3-152" fmla="*/ 923581 h 923581"/>
                <a:gd name="connsiteX4-153" fmla="*/ 553253 w 969484"/>
                <a:gd name="connsiteY4-154" fmla="*/ 922663 h 923581"/>
                <a:gd name="connsiteX5-155" fmla="*/ 584812 w 969484"/>
                <a:gd name="connsiteY5-156" fmla="*/ 765443 h 923581"/>
                <a:gd name="connsiteX6-157" fmla="*/ 591353 w 969484"/>
                <a:gd name="connsiteY6-158" fmla="*/ 690964 h 923581"/>
                <a:gd name="connsiteX7-159" fmla="*/ 496103 w 969484"/>
                <a:gd name="connsiteY7-160" fmla="*/ 671914 h 923581"/>
                <a:gd name="connsiteX8-161" fmla="*/ 837282 w 969484"/>
                <a:gd name="connsiteY8-162" fmla="*/ 253388 h 923581"/>
                <a:gd name="connsiteX9-163" fmla="*/ 969484 w 969484"/>
                <a:gd name="connsiteY9-164" fmla="*/ 132203 h 923581"/>
                <a:gd name="connsiteX10-165" fmla="*/ 958467 w 969484"/>
                <a:gd name="connsiteY10-166" fmla="*/ 0 h 923581"/>
                <a:gd name="connsiteX11-167" fmla="*/ 78839 w 969484"/>
                <a:gd name="connsiteY11-168" fmla="*/ 333375 h 923581"/>
                <a:gd name="connsiteX0-169" fmla="*/ 78839 w 969484"/>
                <a:gd name="connsiteY0-170" fmla="*/ 333375 h 923581"/>
                <a:gd name="connsiteX1-171" fmla="*/ 21689 w 969484"/>
                <a:gd name="connsiteY1-172" fmla="*/ 516760 h 923581"/>
                <a:gd name="connsiteX2-173" fmla="*/ 0 w 969484"/>
                <a:gd name="connsiteY2-174" fmla="*/ 870333 h 923581"/>
                <a:gd name="connsiteX3-175" fmla="*/ 235371 w 969484"/>
                <a:gd name="connsiteY3-176" fmla="*/ 923581 h 923581"/>
                <a:gd name="connsiteX4-177" fmla="*/ 553253 w 969484"/>
                <a:gd name="connsiteY4-178" fmla="*/ 922663 h 923581"/>
                <a:gd name="connsiteX5-179" fmla="*/ 584812 w 969484"/>
                <a:gd name="connsiteY5-180" fmla="*/ 765443 h 923581"/>
                <a:gd name="connsiteX6-181" fmla="*/ 591353 w 969484"/>
                <a:gd name="connsiteY6-182" fmla="*/ 690964 h 923581"/>
                <a:gd name="connsiteX7-183" fmla="*/ 448478 w 969484"/>
                <a:gd name="connsiteY7-184" fmla="*/ 586189 h 923581"/>
                <a:gd name="connsiteX8-185" fmla="*/ 837282 w 969484"/>
                <a:gd name="connsiteY8-186" fmla="*/ 253388 h 923581"/>
                <a:gd name="connsiteX9-187" fmla="*/ 969484 w 969484"/>
                <a:gd name="connsiteY9-188" fmla="*/ 132203 h 923581"/>
                <a:gd name="connsiteX10-189" fmla="*/ 958467 w 969484"/>
                <a:gd name="connsiteY10-190" fmla="*/ 0 h 923581"/>
                <a:gd name="connsiteX11-191" fmla="*/ 78839 w 969484"/>
                <a:gd name="connsiteY11-192" fmla="*/ 333375 h 923581"/>
                <a:gd name="connsiteX0-193" fmla="*/ 78839 w 969484"/>
                <a:gd name="connsiteY0-194" fmla="*/ 333375 h 923581"/>
                <a:gd name="connsiteX1-195" fmla="*/ 21689 w 969484"/>
                <a:gd name="connsiteY1-196" fmla="*/ 516760 h 923581"/>
                <a:gd name="connsiteX2-197" fmla="*/ 0 w 969484"/>
                <a:gd name="connsiteY2-198" fmla="*/ 870333 h 923581"/>
                <a:gd name="connsiteX3-199" fmla="*/ 235371 w 969484"/>
                <a:gd name="connsiteY3-200" fmla="*/ 923581 h 923581"/>
                <a:gd name="connsiteX4-201" fmla="*/ 553253 w 969484"/>
                <a:gd name="connsiteY4-202" fmla="*/ 922663 h 923581"/>
                <a:gd name="connsiteX5-203" fmla="*/ 584812 w 969484"/>
                <a:gd name="connsiteY5-204" fmla="*/ 765443 h 923581"/>
                <a:gd name="connsiteX6-205" fmla="*/ 591353 w 969484"/>
                <a:gd name="connsiteY6-206" fmla="*/ 690964 h 923581"/>
                <a:gd name="connsiteX7-207" fmla="*/ 448478 w 969484"/>
                <a:gd name="connsiteY7-208" fmla="*/ 586189 h 923581"/>
                <a:gd name="connsiteX8-209" fmla="*/ 380082 w 969484"/>
                <a:gd name="connsiteY8-210" fmla="*/ 415313 h 923581"/>
                <a:gd name="connsiteX9-211" fmla="*/ 969484 w 969484"/>
                <a:gd name="connsiteY9-212" fmla="*/ 132203 h 923581"/>
                <a:gd name="connsiteX10-213" fmla="*/ 958467 w 969484"/>
                <a:gd name="connsiteY10-214" fmla="*/ 0 h 923581"/>
                <a:gd name="connsiteX11-215" fmla="*/ 78839 w 969484"/>
                <a:gd name="connsiteY11-216" fmla="*/ 333375 h 923581"/>
                <a:gd name="connsiteX0-217" fmla="*/ 78839 w 958467"/>
                <a:gd name="connsiteY0-218" fmla="*/ 333375 h 923581"/>
                <a:gd name="connsiteX1-219" fmla="*/ 21689 w 958467"/>
                <a:gd name="connsiteY1-220" fmla="*/ 516760 h 923581"/>
                <a:gd name="connsiteX2-221" fmla="*/ 0 w 958467"/>
                <a:gd name="connsiteY2-222" fmla="*/ 870333 h 923581"/>
                <a:gd name="connsiteX3-223" fmla="*/ 235371 w 958467"/>
                <a:gd name="connsiteY3-224" fmla="*/ 923581 h 923581"/>
                <a:gd name="connsiteX4-225" fmla="*/ 553253 w 958467"/>
                <a:gd name="connsiteY4-226" fmla="*/ 922663 h 923581"/>
                <a:gd name="connsiteX5-227" fmla="*/ 584812 w 958467"/>
                <a:gd name="connsiteY5-228" fmla="*/ 765443 h 923581"/>
                <a:gd name="connsiteX6-229" fmla="*/ 591353 w 958467"/>
                <a:gd name="connsiteY6-230" fmla="*/ 690964 h 923581"/>
                <a:gd name="connsiteX7-231" fmla="*/ 448478 w 958467"/>
                <a:gd name="connsiteY7-232" fmla="*/ 586189 h 923581"/>
                <a:gd name="connsiteX8-233" fmla="*/ 380082 w 958467"/>
                <a:gd name="connsiteY8-234" fmla="*/ 415313 h 923581"/>
                <a:gd name="connsiteX9-235" fmla="*/ 245584 w 958467"/>
                <a:gd name="connsiteY9-236" fmla="*/ 389378 h 923581"/>
                <a:gd name="connsiteX10-237" fmla="*/ 958467 w 958467"/>
                <a:gd name="connsiteY10-238" fmla="*/ 0 h 923581"/>
                <a:gd name="connsiteX11-239" fmla="*/ 78839 w 958467"/>
                <a:gd name="connsiteY11-240" fmla="*/ 333375 h 923581"/>
                <a:gd name="connsiteX0-241" fmla="*/ 78839 w 591353"/>
                <a:gd name="connsiteY0-242" fmla="*/ 0 h 590206"/>
                <a:gd name="connsiteX1-243" fmla="*/ 21689 w 591353"/>
                <a:gd name="connsiteY1-244" fmla="*/ 183385 h 590206"/>
                <a:gd name="connsiteX2-245" fmla="*/ 0 w 591353"/>
                <a:gd name="connsiteY2-246" fmla="*/ 536958 h 590206"/>
                <a:gd name="connsiteX3-247" fmla="*/ 235371 w 591353"/>
                <a:gd name="connsiteY3-248" fmla="*/ 590206 h 590206"/>
                <a:gd name="connsiteX4-249" fmla="*/ 553253 w 591353"/>
                <a:gd name="connsiteY4-250" fmla="*/ 589288 h 590206"/>
                <a:gd name="connsiteX5-251" fmla="*/ 584812 w 591353"/>
                <a:gd name="connsiteY5-252" fmla="*/ 432068 h 590206"/>
                <a:gd name="connsiteX6-253" fmla="*/ 591353 w 591353"/>
                <a:gd name="connsiteY6-254" fmla="*/ 357589 h 590206"/>
                <a:gd name="connsiteX7-255" fmla="*/ 448478 w 591353"/>
                <a:gd name="connsiteY7-256" fmla="*/ 252814 h 590206"/>
                <a:gd name="connsiteX8-257" fmla="*/ 380082 w 591353"/>
                <a:gd name="connsiteY8-258" fmla="*/ 81938 h 590206"/>
                <a:gd name="connsiteX9-259" fmla="*/ 245584 w 591353"/>
                <a:gd name="connsiteY9-260" fmla="*/ 56003 h 590206"/>
                <a:gd name="connsiteX10-261" fmla="*/ 129792 w 591353"/>
                <a:gd name="connsiteY10-262" fmla="*/ 19050 h 590206"/>
                <a:gd name="connsiteX11-263" fmla="*/ 78839 w 591353"/>
                <a:gd name="connsiteY11-264" fmla="*/ 0 h 590206"/>
                <a:gd name="connsiteX0-265" fmla="*/ 40739 w 591353"/>
                <a:gd name="connsiteY0-266" fmla="*/ 76200 h 571156"/>
                <a:gd name="connsiteX1-267" fmla="*/ 21689 w 591353"/>
                <a:gd name="connsiteY1-268" fmla="*/ 164335 h 571156"/>
                <a:gd name="connsiteX2-269" fmla="*/ 0 w 591353"/>
                <a:gd name="connsiteY2-270" fmla="*/ 517908 h 571156"/>
                <a:gd name="connsiteX3-271" fmla="*/ 235371 w 591353"/>
                <a:gd name="connsiteY3-272" fmla="*/ 571156 h 571156"/>
                <a:gd name="connsiteX4-273" fmla="*/ 553253 w 591353"/>
                <a:gd name="connsiteY4-274" fmla="*/ 570238 h 571156"/>
                <a:gd name="connsiteX5-275" fmla="*/ 584812 w 591353"/>
                <a:gd name="connsiteY5-276" fmla="*/ 413018 h 571156"/>
                <a:gd name="connsiteX6-277" fmla="*/ 591353 w 591353"/>
                <a:gd name="connsiteY6-278" fmla="*/ 338539 h 571156"/>
                <a:gd name="connsiteX7-279" fmla="*/ 448478 w 591353"/>
                <a:gd name="connsiteY7-280" fmla="*/ 233764 h 571156"/>
                <a:gd name="connsiteX8-281" fmla="*/ 380082 w 591353"/>
                <a:gd name="connsiteY8-282" fmla="*/ 62888 h 571156"/>
                <a:gd name="connsiteX9-283" fmla="*/ 245584 w 591353"/>
                <a:gd name="connsiteY9-284" fmla="*/ 36953 h 571156"/>
                <a:gd name="connsiteX10-285" fmla="*/ 129792 w 591353"/>
                <a:gd name="connsiteY10-286" fmla="*/ 0 h 571156"/>
                <a:gd name="connsiteX11-287" fmla="*/ 40739 w 591353"/>
                <a:gd name="connsiteY11-288" fmla="*/ 76200 h 571156"/>
                <a:gd name="connsiteX0-289" fmla="*/ 40739 w 591353"/>
                <a:gd name="connsiteY0-290" fmla="*/ 76200 h 571156"/>
                <a:gd name="connsiteX1-291" fmla="*/ 31214 w 591353"/>
                <a:gd name="connsiteY1-292" fmla="*/ 231010 h 571156"/>
                <a:gd name="connsiteX2-293" fmla="*/ 0 w 591353"/>
                <a:gd name="connsiteY2-294" fmla="*/ 517908 h 571156"/>
                <a:gd name="connsiteX3-295" fmla="*/ 235371 w 591353"/>
                <a:gd name="connsiteY3-296" fmla="*/ 571156 h 571156"/>
                <a:gd name="connsiteX4-297" fmla="*/ 553253 w 591353"/>
                <a:gd name="connsiteY4-298" fmla="*/ 570238 h 571156"/>
                <a:gd name="connsiteX5-299" fmla="*/ 584812 w 591353"/>
                <a:gd name="connsiteY5-300" fmla="*/ 413018 h 571156"/>
                <a:gd name="connsiteX6-301" fmla="*/ 591353 w 591353"/>
                <a:gd name="connsiteY6-302" fmla="*/ 338539 h 571156"/>
                <a:gd name="connsiteX7-303" fmla="*/ 448478 w 591353"/>
                <a:gd name="connsiteY7-304" fmla="*/ 233764 h 571156"/>
                <a:gd name="connsiteX8-305" fmla="*/ 380082 w 591353"/>
                <a:gd name="connsiteY8-306" fmla="*/ 62888 h 571156"/>
                <a:gd name="connsiteX9-307" fmla="*/ 245584 w 591353"/>
                <a:gd name="connsiteY9-308" fmla="*/ 36953 h 571156"/>
                <a:gd name="connsiteX10-309" fmla="*/ 129792 w 591353"/>
                <a:gd name="connsiteY10-310" fmla="*/ 0 h 571156"/>
                <a:gd name="connsiteX11-311" fmla="*/ 40739 w 591353"/>
                <a:gd name="connsiteY11-312" fmla="*/ 76200 h 571156"/>
                <a:gd name="connsiteX0-313" fmla="*/ 116939 w 591353"/>
                <a:gd name="connsiteY0-314" fmla="*/ 66675 h 571156"/>
                <a:gd name="connsiteX1-315" fmla="*/ 31214 w 591353"/>
                <a:gd name="connsiteY1-316" fmla="*/ 231010 h 571156"/>
                <a:gd name="connsiteX2-317" fmla="*/ 0 w 591353"/>
                <a:gd name="connsiteY2-318" fmla="*/ 517908 h 571156"/>
                <a:gd name="connsiteX3-319" fmla="*/ 235371 w 591353"/>
                <a:gd name="connsiteY3-320" fmla="*/ 571156 h 571156"/>
                <a:gd name="connsiteX4-321" fmla="*/ 553253 w 591353"/>
                <a:gd name="connsiteY4-322" fmla="*/ 570238 h 571156"/>
                <a:gd name="connsiteX5-323" fmla="*/ 584812 w 591353"/>
                <a:gd name="connsiteY5-324" fmla="*/ 413018 h 571156"/>
                <a:gd name="connsiteX6-325" fmla="*/ 591353 w 591353"/>
                <a:gd name="connsiteY6-326" fmla="*/ 338539 h 571156"/>
                <a:gd name="connsiteX7-327" fmla="*/ 448478 w 591353"/>
                <a:gd name="connsiteY7-328" fmla="*/ 233764 h 571156"/>
                <a:gd name="connsiteX8-329" fmla="*/ 380082 w 591353"/>
                <a:gd name="connsiteY8-330" fmla="*/ 62888 h 571156"/>
                <a:gd name="connsiteX9-331" fmla="*/ 245584 w 591353"/>
                <a:gd name="connsiteY9-332" fmla="*/ 36953 h 571156"/>
                <a:gd name="connsiteX10-333" fmla="*/ 129792 w 591353"/>
                <a:gd name="connsiteY10-334" fmla="*/ 0 h 571156"/>
                <a:gd name="connsiteX11-335" fmla="*/ 116939 w 591353"/>
                <a:gd name="connsiteY11-336" fmla="*/ 66675 h 571156"/>
                <a:gd name="connsiteX0-337" fmla="*/ 116939 w 591353"/>
                <a:gd name="connsiteY0-338" fmla="*/ 66675 h 571156"/>
                <a:gd name="connsiteX1-339" fmla="*/ 31214 w 591353"/>
                <a:gd name="connsiteY1-340" fmla="*/ 97660 h 571156"/>
                <a:gd name="connsiteX2-341" fmla="*/ 0 w 591353"/>
                <a:gd name="connsiteY2-342" fmla="*/ 517908 h 571156"/>
                <a:gd name="connsiteX3-343" fmla="*/ 235371 w 591353"/>
                <a:gd name="connsiteY3-344" fmla="*/ 571156 h 571156"/>
                <a:gd name="connsiteX4-345" fmla="*/ 553253 w 591353"/>
                <a:gd name="connsiteY4-346" fmla="*/ 570238 h 571156"/>
                <a:gd name="connsiteX5-347" fmla="*/ 584812 w 591353"/>
                <a:gd name="connsiteY5-348" fmla="*/ 413018 h 571156"/>
                <a:gd name="connsiteX6-349" fmla="*/ 591353 w 591353"/>
                <a:gd name="connsiteY6-350" fmla="*/ 338539 h 571156"/>
                <a:gd name="connsiteX7-351" fmla="*/ 448478 w 591353"/>
                <a:gd name="connsiteY7-352" fmla="*/ 233764 h 571156"/>
                <a:gd name="connsiteX8-353" fmla="*/ 380082 w 591353"/>
                <a:gd name="connsiteY8-354" fmla="*/ 62888 h 571156"/>
                <a:gd name="connsiteX9-355" fmla="*/ 245584 w 591353"/>
                <a:gd name="connsiteY9-356" fmla="*/ 36953 h 571156"/>
                <a:gd name="connsiteX10-357" fmla="*/ 129792 w 591353"/>
                <a:gd name="connsiteY10-358" fmla="*/ 0 h 571156"/>
                <a:gd name="connsiteX11-359" fmla="*/ 116939 w 591353"/>
                <a:gd name="connsiteY11-360" fmla="*/ 66675 h 571156"/>
                <a:gd name="connsiteX0-361" fmla="*/ 116939 w 591353"/>
                <a:gd name="connsiteY0-362" fmla="*/ 66675 h 571156"/>
                <a:gd name="connsiteX1-363" fmla="*/ 31214 w 591353"/>
                <a:gd name="connsiteY1-364" fmla="*/ 97660 h 571156"/>
                <a:gd name="connsiteX2-365" fmla="*/ 0 w 591353"/>
                <a:gd name="connsiteY2-366" fmla="*/ 517908 h 571156"/>
                <a:gd name="connsiteX3-367" fmla="*/ 235371 w 591353"/>
                <a:gd name="connsiteY3-368" fmla="*/ 571156 h 571156"/>
                <a:gd name="connsiteX4-369" fmla="*/ 553253 w 591353"/>
                <a:gd name="connsiteY4-370" fmla="*/ 570238 h 571156"/>
                <a:gd name="connsiteX5-371" fmla="*/ 584812 w 591353"/>
                <a:gd name="connsiteY5-372" fmla="*/ 413018 h 571156"/>
                <a:gd name="connsiteX6-373" fmla="*/ 591353 w 591353"/>
                <a:gd name="connsiteY6-374" fmla="*/ 338539 h 571156"/>
                <a:gd name="connsiteX7-375" fmla="*/ 448478 w 591353"/>
                <a:gd name="connsiteY7-376" fmla="*/ 233764 h 571156"/>
                <a:gd name="connsiteX8-377" fmla="*/ 341982 w 591353"/>
                <a:gd name="connsiteY8-378" fmla="*/ 104163 h 571156"/>
                <a:gd name="connsiteX9-379" fmla="*/ 245584 w 591353"/>
                <a:gd name="connsiteY9-380" fmla="*/ 36953 h 571156"/>
                <a:gd name="connsiteX10-381" fmla="*/ 129792 w 591353"/>
                <a:gd name="connsiteY10-382" fmla="*/ 0 h 571156"/>
                <a:gd name="connsiteX11-383" fmla="*/ 116939 w 591353"/>
                <a:gd name="connsiteY11-384" fmla="*/ 66675 h 571156"/>
                <a:gd name="connsiteX0-385" fmla="*/ 116939 w 591353"/>
                <a:gd name="connsiteY0-386" fmla="*/ 66675 h 571156"/>
                <a:gd name="connsiteX1-387" fmla="*/ 31214 w 591353"/>
                <a:gd name="connsiteY1-388" fmla="*/ 97660 h 571156"/>
                <a:gd name="connsiteX2-389" fmla="*/ 0 w 591353"/>
                <a:gd name="connsiteY2-390" fmla="*/ 517908 h 571156"/>
                <a:gd name="connsiteX3-391" fmla="*/ 235371 w 591353"/>
                <a:gd name="connsiteY3-392" fmla="*/ 571156 h 571156"/>
                <a:gd name="connsiteX4-393" fmla="*/ 553253 w 591353"/>
                <a:gd name="connsiteY4-394" fmla="*/ 570238 h 571156"/>
                <a:gd name="connsiteX5-395" fmla="*/ 584812 w 591353"/>
                <a:gd name="connsiteY5-396" fmla="*/ 413018 h 571156"/>
                <a:gd name="connsiteX6-397" fmla="*/ 591353 w 591353"/>
                <a:gd name="connsiteY6-398" fmla="*/ 338539 h 571156"/>
                <a:gd name="connsiteX7-399" fmla="*/ 419903 w 591353"/>
                <a:gd name="connsiteY7-400" fmla="*/ 259164 h 571156"/>
                <a:gd name="connsiteX8-401" fmla="*/ 341982 w 591353"/>
                <a:gd name="connsiteY8-402" fmla="*/ 104163 h 571156"/>
                <a:gd name="connsiteX9-403" fmla="*/ 245584 w 591353"/>
                <a:gd name="connsiteY9-404" fmla="*/ 36953 h 571156"/>
                <a:gd name="connsiteX10-405" fmla="*/ 129792 w 591353"/>
                <a:gd name="connsiteY10-406" fmla="*/ 0 h 571156"/>
                <a:gd name="connsiteX11-407" fmla="*/ 116939 w 591353"/>
                <a:gd name="connsiteY11-408" fmla="*/ 66675 h 571156"/>
                <a:gd name="connsiteX0-409" fmla="*/ 116939 w 584812"/>
                <a:gd name="connsiteY0-410" fmla="*/ 66675 h 571156"/>
                <a:gd name="connsiteX1-411" fmla="*/ 31214 w 584812"/>
                <a:gd name="connsiteY1-412" fmla="*/ 97660 h 571156"/>
                <a:gd name="connsiteX2-413" fmla="*/ 0 w 584812"/>
                <a:gd name="connsiteY2-414" fmla="*/ 517908 h 571156"/>
                <a:gd name="connsiteX3-415" fmla="*/ 235371 w 584812"/>
                <a:gd name="connsiteY3-416" fmla="*/ 571156 h 571156"/>
                <a:gd name="connsiteX4-417" fmla="*/ 553253 w 584812"/>
                <a:gd name="connsiteY4-418" fmla="*/ 570238 h 571156"/>
                <a:gd name="connsiteX5-419" fmla="*/ 584812 w 584812"/>
                <a:gd name="connsiteY5-420" fmla="*/ 413018 h 571156"/>
                <a:gd name="connsiteX6-421" fmla="*/ 496103 w 584812"/>
                <a:gd name="connsiteY6-422" fmla="*/ 344889 h 571156"/>
                <a:gd name="connsiteX7-423" fmla="*/ 419903 w 584812"/>
                <a:gd name="connsiteY7-424" fmla="*/ 259164 h 571156"/>
                <a:gd name="connsiteX8-425" fmla="*/ 341982 w 584812"/>
                <a:gd name="connsiteY8-426" fmla="*/ 104163 h 571156"/>
                <a:gd name="connsiteX9-427" fmla="*/ 245584 w 584812"/>
                <a:gd name="connsiteY9-428" fmla="*/ 36953 h 571156"/>
                <a:gd name="connsiteX10-429" fmla="*/ 129792 w 584812"/>
                <a:gd name="connsiteY10-430" fmla="*/ 0 h 571156"/>
                <a:gd name="connsiteX11-431" fmla="*/ 116939 w 584812"/>
                <a:gd name="connsiteY11-432" fmla="*/ 66675 h 571156"/>
                <a:gd name="connsiteX0-433" fmla="*/ 116939 w 559412"/>
                <a:gd name="connsiteY0-434" fmla="*/ 66675 h 571156"/>
                <a:gd name="connsiteX1-435" fmla="*/ 31214 w 559412"/>
                <a:gd name="connsiteY1-436" fmla="*/ 97660 h 571156"/>
                <a:gd name="connsiteX2-437" fmla="*/ 0 w 559412"/>
                <a:gd name="connsiteY2-438" fmla="*/ 517908 h 571156"/>
                <a:gd name="connsiteX3-439" fmla="*/ 235371 w 559412"/>
                <a:gd name="connsiteY3-440" fmla="*/ 571156 h 571156"/>
                <a:gd name="connsiteX4-441" fmla="*/ 553253 w 559412"/>
                <a:gd name="connsiteY4-442" fmla="*/ 570238 h 571156"/>
                <a:gd name="connsiteX5-443" fmla="*/ 559412 w 559412"/>
                <a:gd name="connsiteY5-444" fmla="*/ 384443 h 571156"/>
                <a:gd name="connsiteX6-445" fmla="*/ 496103 w 559412"/>
                <a:gd name="connsiteY6-446" fmla="*/ 344889 h 571156"/>
                <a:gd name="connsiteX7-447" fmla="*/ 419903 w 559412"/>
                <a:gd name="connsiteY7-448" fmla="*/ 259164 h 571156"/>
                <a:gd name="connsiteX8-449" fmla="*/ 341982 w 559412"/>
                <a:gd name="connsiteY8-450" fmla="*/ 104163 h 571156"/>
                <a:gd name="connsiteX9-451" fmla="*/ 245584 w 559412"/>
                <a:gd name="connsiteY9-452" fmla="*/ 36953 h 571156"/>
                <a:gd name="connsiteX10-453" fmla="*/ 129792 w 559412"/>
                <a:gd name="connsiteY10-454" fmla="*/ 0 h 571156"/>
                <a:gd name="connsiteX11-455" fmla="*/ 116939 w 559412"/>
                <a:gd name="connsiteY11-456" fmla="*/ 66675 h 571156"/>
                <a:gd name="connsiteX0-457" fmla="*/ 116939 w 559412"/>
                <a:gd name="connsiteY0-458" fmla="*/ 66675 h 571156"/>
                <a:gd name="connsiteX1-459" fmla="*/ 31214 w 559412"/>
                <a:gd name="connsiteY1-460" fmla="*/ 97660 h 571156"/>
                <a:gd name="connsiteX2-461" fmla="*/ 0 w 559412"/>
                <a:gd name="connsiteY2-462" fmla="*/ 517908 h 571156"/>
                <a:gd name="connsiteX3-463" fmla="*/ 235371 w 559412"/>
                <a:gd name="connsiteY3-464" fmla="*/ 571156 h 571156"/>
                <a:gd name="connsiteX4-465" fmla="*/ 553253 w 559412"/>
                <a:gd name="connsiteY4-466" fmla="*/ 570238 h 571156"/>
                <a:gd name="connsiteX5-467" fmla="*/ 559412 w 559412"/>
                <a:gd name="connsiteY5-468" fmla="*/ 384443 h 571156"/>
                <a:gd name="connsiteX6-469" fmla="*/ 496103 w 559412"/>
                <a:gd name="connsiteY6-470" fmla="*/ 344889 h 571156"/>
                <a:gd name="connsiteX7-471" fmla="*/ 419903 w 559412"/>
                <a:gd name="connsiteY7-472" fmla="*/ 259164 h 571156"/>
                <a:gd name="connsiteX8-473" fmla="*/ 341982 w 559412"/>
                <a:gd name="connsiteY8-474" fmla="*/ 104163 h 571156"/>
                <a:gd name="connsiteX9-475" fmla="*/ 261459 w 559412"/>
                <a:gd name="connsiteY9-476" fmla="*/ 75053 h 571156"/>
                <a:gd name="connsiteX10-477" fmla="*/ 129792 w 559412"/>
                <a:gd name="connsiteY10-478" fmla="*/ 0 h 571156"/>
                <a:gd name="connsiteX11-479" fmla="*/ 116939 w 559412"/>
                <a:gd name="connsiteY11-480" fmla="*/ 66675 h 571156"/>
                <a:gd name="connsiteX0-481" fmla="*/ 116939 w 559412"/>
                <a:gd name="connsiteY0-482" fmla="*/ 44450 h 548931"/>
                <a:gd name="connsiteX1-483" fmla="*/ 31214 w 559412"/>
                <a:gd name="connsiteY1-484" fmla="*/ 75435 h 548931"/>
                <a:gd name="connsiteX2-485" fmla="*/ 0 w 559412"/>
                <a:gd name="connsiteY2-486" fmla="*/ 495683 h 548931"/>
                <a:gd name="connsiteX3-487" fmla="*/ 235371 w 559412"/>
                <a:gd name="connsiteY3-488" fmla="*/ 548931 h 548931"/>
                <a:gd name="connsiteX4-489" fmla="*/ 553253 w 559412"/>
                <a:gd name="connsiteY4-490" fmla="*/ 548013 h 548931"/>
                <a:gd name="connsiteX5-491" fmla="*/ 559412 w 559412"/>
                <a:gd name="connsiteY5-492" fmla="*/ 362218 h 548931"/>
                <a:gd name="connsiteX6-493" fmla="*/ 496103 w 559412"/>
                <a:gd name="connsiteY6-494" fmla="*/ 322664 h 548931"/>
                <a:gd name="connsiteX7-495" fmla="*/ 419903 w 559412"/>
                <a:gd name="connsiteY7-496" fmla="*/ 236939 h 548931"/>
                <a:gd name="connsiteX8-497" fmla="*/ 341982 w 559412"/>
                <a:gd name="connsiteY8-498" fmla="*/ 81938 h 548931"/>
                <a:gd name="connsiteX9-499" fmla="*/ 261459 w 559412"/>
                <a:gd name="connsiteY9-500" fmla="*/ 52828 h 548931"/>
                <a:gd name="connsiteX10-501" fmla="*/ 225042 w 559412"/>
                <a:gd name="connsiteY10-502" fmla="*/ 0 h 548931"/>
                <a:gd name="connsiteX11-503" fmla="*/ 116939 w 559412"/>
                <a:gd name="connsiteY11-504" fmla="*/ 44450 h 548931"/>
                <a:gd name="connsiteX0-505" fmla="*/ 148689 w 559412"/>
                <a:gd name="connsiteY0-506" fmla="*/ 9525 h 548931"/>
                <a:gd name="connsiteX1-507" fmla="*/ 31214 w 559412"/>
                <a:gd name="connsiteY1-508" fmla="*/ 75435 h 548931"/>
                <a:gd name="connsiteX2-509" fmla="*/ 0 w 559412"/>
                <a:gd name="connsiteY2-510" fmla="*/ 495683 h 548931"/>
                <a:gd name="connsiteX3-511" fmla="*/ 235371 w 559412"/>
                <a:gd name="connsiteY3-512" fmla="*/ 548931 h 548931"/>
                <a:gd name="connsiteX4-513" fmla="*/ 553253 w 559412"/>
                <a:gd name="connsiteY4-514" fmla="*/ 548013 h 548931"/>
                <a:gd name="connsiteX5-515" fmla="*/ 559412 w 559412"/>
                <a:gd name="connsiteY5-516" fmla="*/ 362218 h 548931"/>
                <a:gd name="connsiteX6-517" fmla="*/ 496103 w 559412"/>
                <a:gd name="connsiteY6-518" fmla="*/ 322664 h 548931"/>
                <a:gd name="connsiteX7-519" fmla="*/ 419903 w 559412"/>
                <a:gd name="connsiteY7-520" fmla="*/ 236939 h 548931"/>
                <a:gd name="connsiteX8-521" fmla="*/ 341982 w 559412"/>
                <a:gd name="connsiteY8-522" fmla="*/ 81938 h 548931"/>
                <a:gd name="connsiteX9-523" fmla="*/ 261459 w 559412"/>
                <a:gd name="connsiteY9-524" fmla="*/ 52828 h 548931"/>
                <a:gd name="connsiteX10-525" fmla="*/ 225042 w 559412"/>
                <a:gd name="connsiteY10-526" fmla="*/ 0 h 548931"/>
                <a:gd name="connsiteX11-527" fmla="*/ 148689 w 559412"/>
                <a:gd name="connsiteY11-528" fmla="*/ 9525 h 548931"/>
                <a:gd name="connsiteX0-529" fmla="*/ 148689 w 559412"/>
                <a:gd name="connsiteY0-530" fmla="*/ 9525 h 548931"/>
                <a:gd name="connsiteX1-531" fmla="*/ 78839 w 559412"/>
                <a:gd name="connsiteY1-532" fmla="*/ 72260 h 548931"/>
                <a:gd name="connsiteX2-533" fmla="*/ 0 w 559412"/>
                <a:gd name="connsiteY2-534" fmla="*/ 495683 h 548931"/>
                <a:gd name="connsiteX3-535" fmla="*/ 235371 w 559412"/>
                <a:gd name="connsiteY3-536" fmla="*/ 548931 h 548931"/>
                <a:gd name="connsiteX4-537" fmla="*/ 553253 w 559412"/>
                <a:gd name="connsiteY4-538" fmla="*/ 548013 h 548931"/>
                <a:gd name="connsiteX5-539" fmla="*/ 559412 w 559412"/>
                <a:gd name="connsiteY5-540" fmla="*/ 362218 h 548931"/>
                <a:gd name="connsiteX6-541" fmla="*/ 496103 w 559412"/>
                <a:gd name="connsiteY6-542" fmla="*/ 322664 h 548931"/>
                <a:gd name="connsiteX7-543" fmla="*/ 419903 w 559412"/>
                <a:gd name="connsiteY7-544" fmla="*/ 236939 h 548931"/>
                <a:gd name="connsiteX8-545" fmla="*/ 341982 w 559412"/>
                <a:gd name="connsiteY8-546" fmla="*/ 81938 h 548931"/>
                <a:gd name="connsiteX9-547" fmla="*/ 261459 w 559412"/>
                <a:gd name="connsiteY9-548" fmla="*/ 52828 h 548931"/>
                <a:gd name="connsiteX10-549" fmla="*/ 225042 w 559412"/>
                <a:gd name="connsiteY10-550" fmla="*/ 0 h 548931"/>
                <a:gd name="connsiteX11-551" fmla="*/ 148689 w 559412"/>
                <a:gd name="connsiteY11-552" fmla="*/ 9525 h 548931"/>
                <a:gd name="connsiteX0-553" fmla="*/ 151864 w 562587"/>
                <a:gd name="connsiteY0-554" fmla="*/ 9525 h 548931"/>
                <a:gd name="connsiteX1-555" fmla="*/ 82014 w 562587"/>
                <a:gd name="connsiteY1-556" fmla="*/ 72260 h 548931"/>
                <a:gd name="connsiteX2-557" fmla="*/ 0 w 562587"/>
                <a:gd name="connsiteY2-558" fmla="*/ 517908 h 548931"/>
                <a:gd name="connsiteX3-559" fmla="*/ 238546 w 562587"/>
                <a:gd name="connsiteY3-560" fmla="*/ 548931 h 548931"/>
                <a:gd name="connsiteX4-561" fmla="*/ 556428 w 562587"/>
                <a:gd name="connsiteY4-562" fmla="*/ 548013 h 548931"/>
                <a:gd name="connsiteX5-563" fmla="*/ 562587 w 562587"/>
                <a:gd name="connsiteY5-564" fmla="*/ 362218 h 548931"/>
                <a:gd name="connsiteX6-565" fmla="*/ 499278 w 562587"/>
                <a:gd name="connsiteY6-566" fmla="*/ 322664 h 548931"/>
                <a:gd name="connsiteX7-567" fmla="*/ 423078 w 562587"/>
                <a:gd name="connsiteY7-568" fmla="*/ 236939 h 548931"/>
                <a:gd name="connsiteX8-569" fmla="*/ 345157 w 562587"/>
                <a:gd name="connsiteY8-570" fmla="*/ 81938 h 548931"/>
                <a:gd name="connsiteX9-571" fmla="*/ 264634 w 562587"/>
                <a:gd name="connsiteY9-572" fmla="*/ 52828 h 548931"/>
                <a:gd name="connsiteX10-573" fmla="*/ 228217 w 562587"/>
                <a:gd name="connsiteY10-574" fmla="*/ 0 h 548931"/>
                <a:gd name="connsiteX11-575" fmla="*/ 151864 w 562587"/>
                <a:gd name="connsiteY11-576" fmla="*/ 9525 h 548931"/>
                <a:gd name="connsiteX0-577" fmla="*/ 151864 w 562587"/>
                <a:gd name="connsiteY0-578" fmla="*/ 9525 h 580681"/>
                <a:gd name="connsiteX1-579" fmla="*/ 82014 w 562587"/>
                <a:gd name="connsiteY1-580" fmla="*/ 72260 h 580681"/>
                <a:gd name="connsiteX2-581" fmla="*/ 0 w 562587"/>
                <a:gd name="connsiteY2-582" fmla="*/ 517908 h 580681"/>
                <a:gd name="connsiteX3-583" fmla="*/ 289346 w 562587"/>
                <a:gd name="connsiteY3-584" fmla="*/ 580681 h 580681"/>
                <a:gd name="connsiteX4-585" fmla="*/ 556428 w 562587"/>
                <a:gd name="connsiteY4-586" fmla="*/ 548013 h 580681"/>
                <a:gd name="connsiteX5-587" fmla="*/ 562587 w 562587"/>
                <a:gd name="connsiteY5-588" fmla="*/ 362218 h 580681"/>
                <a:gd name="connsiteX6-589" fmla="*/ 499278 w 562587"/>
                <a:gd name="connsiteY6-590" fmla="*/ 322664 h 580681"/>
                <a:gd name="connsiteX7-591" fmla="*/ 423078 w 562587"/>
                <a:gd name="connsiteY7-592" fmla="*/ 236939 h 580681"/>
                <a:gd name="connsiteX8-593" fmla="*/ 345157 w 562587"/>
                <a:gd name="connsiteY8-594" fmla="*/ 81938 h 580681"/>
                <a:gd name="connsiteX9-595" fmla="*/ 264634 w 562587"/>
                <a:gd name="connsiteY9-596" fmla="*/ 52828 h 580681"/>
                <a:gd name="connsiteX10-597" fmla="*/ 228217 w 562587"/>
                <a:gd name="connsiteY10-598" fmla="*/ 0 h 580681"/>
                <a:gd name="connsiteX11-599" fmla="*/ 151864 w 562587"/>
                <a:gd name="connsiteY11-600" fmla="*/ 9525 h 580681"/>
                <a:gd name="connsiteX0-601" fmla="*/ 151864 w 562587"/>
                <a:gd name="connsiteY0-602" fmla="*/ 9525 h 580681"/>
                <a:gd name="connsiteX1-603" fmla="*/ 82014 w 562587"/>
                <a:gd name="connsiteY1-604" fmla="*/ 72260 h 580681"/>
                <a:gd name="connsiteX2-605" fmla="*/ 0 w 562587"/>
                <a:gd name="connsiteY2-606" fmla="*/ 517908 h 580681"/>
                <a:gd name="connsiteX3-607" fmla="*/ 289346 w 562587"/>
                <a:gd name="connsiteY3-608" fmla="*/ 580681 h 580681"/>
                <a:gd name="connsiteX4-609" fmla="*/ 559603 w 562587"/>
                <a:gd name="connsiteY4-610" fmla="*/ 560713 h 580681"/>
                <a:gd name="connsiteX5-611" fmla="*/ 562587 w 562587"/>
                <a:gd name="connsiteY5-612" fmla="*/ 362218 h 580681"/>
                <a:gd name="connsiteX6-613" fmla="*/ 499278 w 562587"/>
                <a:gd name="connsiteY6-614" fmla="*/ 322664 h 580681"/>
                <a:gd name="connsiteX7-615" fmla="*/ 423078 w 562587"/>
                <a:gd name="connsiteY7-616" fmla="*/ 236939 h 580681"/>
                <a:gd name="connsiteX8-617" fmla="*/ 345157 w 562587"/>
                <a:gd name="connsiteY8-618" fmla="*/ 81938 h 580681"/>
                <a:gd name="connsiteX9-619" fmla="*/ 264634 w 562587"/>
                <a:gd name="connsiteY9-620" fmla="*/ 52828 h 580681"/>
                <a:gd name="connsiteX10-621" fmla="*/ 228217 w 562587"/>
                <a:gd name="connsiteY10-622" fmla="*/ 0 h 580681"/>
                <a:gd name="connsiteX11-623" fmla="*/ 151864 w 562587"/>
                <a:gd name="connsiteY11-624" fmla="*/ 9525 h 5806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562587" h="580681">
                  <a:moveTo>
                    <a:pt x="151864" y="9525"/>
                  </a:moveTo>
                  <a:lnTo>
                    <a:pt x="82014" y="72260"/>
                  </a:lnTo>
                  <a:lnTo>
                    <a:pt x="0" y="517908"/>
                  </a:lnTo>
                  <a:lnTo>
                    <a:pt x="289346" y="580681"/>
                  </a:lnTo>
                  <a:lnTo>
                    <a:pt x="559603" y="560713"/>
                  </a:lnTo>
                  <a:cubicBezTo>
                    <a:pt x="560598" y="494548"/>
                    <a:pt x="561592" y="428383"/>
                    <a:pt x="562587" y="362218"/>
                  </a:cubicBezTo>
                  <a:lnTo>
                    <a:pt x="499278" y="322664"/>
                  </a:lnTo>
                  <a:lnTo>
                    <a:pt x="423078" y="236939"/>
                  </a:lnTo>
                  <a:lnTo>
                    <a:pt x="345157" y="81938"/>
                  </a:lnTo>
                  <a:lnTo>
                    <a:pt x="264634" y="52828"/>
                  </a:lnTo>
                  <a:lnTo>
                    <a:pt x="228217" y="0"/>
                  </a:lnTo>
                  <a:lnTo>
                    <a:pt x="151864" y="9525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926869" y="267671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住</a:t>
              </a:r>
              <a:endParaRPr lang="zh-CN" altLang="en-US" sz="1400" dirty="0"/>
            </a:p>
          </p:txBody>
        </p:sp>
      </p:grpSp>
      <p:pic>
        <p:nvPicPr>
          <p:cNvPr id="46" name="图片 45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658100" y="2260600"/>
            <a:ext cx="419100" cy="495300"/>
            <a:chOff x="7658100" y="2260600"/>
            <a:chExt cx="419100" cy="495300"/>
          </a:xfrm>
        </p:grpSpPr>
        <p:sp>
          <p:nvSpPr>
            <p:cNvPr id="49" name="任意多边形 48"/>
            <p:cNvSpPr/>
            <p:nvPr/>
          </p:nvSpPr>
          <p:spPr>
            <a:xfrm>
              <a:off x="7658100" y="2260600"/>
              <a:ext cx="419100" cy="495300"/>
            </a:xfrm>
            <a:custGeom>
              <a:avLst/>
              <a:gdLst>
                <a:gd name="connsiteX0" fmla="*/ 25400 w 419100"/>
                <a:gd name="connsiteY0" fmla="*/ 0 h 495300"/>
                <a:gd name="connsiteX1" fmla="*/ 0 w 419100"/>
                <a:gd name="connsiteY1" fmla="*/ 495300 h 495300"/>
                <a:gd name="connsiteX2" fmla="*/ 393700 w 419100"/>
                <a:gd name="connsiteY2" fmla="*/ 495300 h 495300"/>
                <a:gd name="connsiteX3" fmla="*/ 419100 w 419100"/>
                <a:gd name="connsiteY3" fmla="*/ 25400 h 495300"/>
                <a:gd name="connsiteX4" fmla="*/ 25400 w 419100"/>
                <a:gd name="connsiteY4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495300">
                  <a:moveTo>
                    <a:pt x="25400" y="0"/>
                  </a:moveTo>
                  <a:lnTo>
                    <a:pt x="0" y="495300"/>
                  </a:lnTo>
                  <a:lnTo>
                    <a:pt x="393700" y="495300"/>
                  </a:lnTo>
                  <a:lnTo>
                    <a:pt x="419100" y="25400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660852" y="234148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商</a:t>
              </a:r>
              <a:endParaRPr lang="zh-CN" altLang="en-US" sz="1400" dirty="0"/>
            </a:p>
          </p:txBody>
        </p:sp>
      </p:grpSp>
      <p:sp>
        <p:nvSpPr>
          <p:cNvPr id="58" name="选 1"/>
          <p:cNvSpPr txBox="1"/>
          <p:nvPr/>
        </p:nvSpPr>
        <p:spPr>
          <a:xfrm>
            <a:off x="2024990" y="1048344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59" name="选 1"/>
          <p:cNvSpPr txBox="1"/>
          <p:nvPr/>
        </p:nvSpPr>
        <p:spPr>
          <a:xfrm>
            <a:off x="637624" y="1332124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60" name="选 1"/>
          <p:cNvSpPr txBox="1"/>
          <p:nvPr/>
        </p:nvSpPr>
        <p:spPr>
          <a:xfrm>
            <a:off x="2019733" y="1610648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8" grpId="0"/>
      <p:bldP spid="51" grpId="0"/>
      <p:bldP spid="52" grpId="0"/>
      <p:bldP spid="53" grpId="0"/>
      <p:bldP spid="54" grpId="0"/>
      <p:bldP spid="57" grpId="0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5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36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7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38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39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40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44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5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46" name="查询下拉"/>
          <p:cNvSpPr/>
          <p:nvPr/>
        </p:nvSpPr>
        <p:spPr>
          <a:xfrm>
            <a:off x="9545911" y="951085"/>
            <a:ext cx="564578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   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grpSp>
        <p:nvGrpSpPr>
          <p:cNvPr id="76" name="组合 75"/>
          <p:cNvGrpSpPr/>
          <p:nvPr/>
        </p:nvGrpSpPr>
        <p:grpSpPr>
          <a:xfrm>
            <a:off x="101599" y="955470"/>
            <a:ext cx="2500830" cy="4468448"/>
            <a:chOff x="101599" y="955470"/>
            <a:chExt cx="2500830" cy="4468448"/>
          </a:xfrm>
        </p:grpSpPr>
        <p:sp>
          <p:nvSpPr>
            <p:cNvPr id="3" name="矩形 2"/>
            <p:cNvSpPr/>
            <p:nvPr/>
          </p:nvSpPr>
          <p:spPr>
            <a:xfrm>
              <a:off x="101599" y="955470"/>
              <a:ext cx="2500830" cy="4468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noAutofit/>
            </a:bodyPr>
            <a:lstStyle/>
            <a:p>
              <a:pPr marL="536575" indent="-536575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性质</a:t>
              </a:r>
              <a:r>
                <a:rPr lang="zh-CN" altLang="en-US" sz="12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□ 住宅□ 办公□ 商业□商住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536575" indent="-536575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 其他□ 经济适用房□ 公</a:t>
              </a:r>
              <a:r>
                <a:rPr lang="zh-CN" altLang="en-US" sz="1200" dirty="0">
                  <a:solidFill>
                    <a:schemeClr val="tx1"/>
                  </a:solidFill>
                </a:rPr>
                <a:t>租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房</a:t>
              </a:r>
              <a:br>
                <a:rPr lang="en-US" altLang="zh-CN" sz="1200" dirty="0" smtClean="0">
                  <a:solidFill>
                    <a:schemeClr val="tx1"/>
                  </a:solidFill>
                </a:rPr>
              </a:br>
              <a:r>
                <a:rPr lang="zh-CN" altLang="en-US" sz="1200" dirty="0" smtClean="0">
                  <a:solidFill>
                    <a:schemeClr val="tx1"/>
                  </a:solidFill>
                </a:rPr>
                <a:t>□ 农</a:t>
              </a:r>
              <a:r>
                <a:rPr lang="zh-CN" altLang="en-US" sz="1200" dirty="0">
                  <a:solidFill>
                    <a:schemeClr val="tx1"/>
                  </a:solidFill>
                </a:rPr>
                <a:t>居房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□ 厂</a:t>
              </a:r>
              <a:r>
                <a:rPr lang="zh-CN" altLang="en-US" sz="1200" dirty="0">
                  <a:solidFill>
                    <a:schemeClr val="tx1"/>
                  </a:solidFill>
                </a:rPr>
                <a:t>房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用地剩余年限：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状态</a:t>
              </a:r>
              <a:r>
                <a:rPr lang="zh-CN" altLang="en-US" sz="1200" dirty="0">
                  <a:solidFill>
                    <a:schemeClr val="tx1"/>
                  </a:solidFill>
                </a:rPr>
                <a:t>： □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现房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预售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□待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售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59914" y="1884553"/>
              <a:ext cx="482600" cy="1481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 descr="timelin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3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56"/>
          <p:cNvSpPr txBox="1"/>
          <p:nvPr/>
        </p:nvSpPr>
        <p:spPr>
          <a:xfrm>
            <a:off x="5577381" y="3236503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grpSp>
        <p:nvGrpSpPr>
          <p:cNvPr id="50" name="组合 49"/>
          <p:cNvGrpSpPr/>
          <p:nvPr/>
        </p:nvGrpSpPr>
        <p:grpSpPr>
          <a:xfrm>
            <a:off x="7235496" y="2624573"/>
            <a:ext cx="339420" cy="304981"/>
            <a:chOff x="7393152" y="4106583"/>
            <a:chExt cx="339420" cy="352090"/>
          </a:xfrm>
        </p:grpSpPr>
        <p:sp>
          <p:nvSpPr>
            <p:cNvPr id="51" name="泪滴形 50"/>
            <p:cNvSpPr/>
            <p:nvPr/>
          </p:nvSpPr>
          <p:spPr>
            <a:xfrm rot="2683524" flipV="1">
              <a:off x="7429166" y="4106583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93152" y="4138887"/>
              <a:ext cx="338554" cy="319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93139" y="3652043"/>
            <a:ext cx="339610" cy="290963"/>
            <a:chOff x="6893139" y="4993231"/>
            <a:chExt cx="339610" cy="335907"/>
          </a:xfrm>
        </p:grpSpPr>
        <p:sp>
          <p:nvSpPr>
            <p:cNvPr id="54" name="泪滴形 53"/>
            <p:cNvSpPr/>
            <p:nvPr/>
          </p:nvSpPr>
          <p:spPr>
            <a:xfrm rot="2683524" flipV="1">
              <a:off x="6893139" y="5005218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94195" y="4993231"/>
              <a:ext cx="338554" cy="319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商</a:t>
              </a:r>
              <a:endParaRPr lang="zh-CN" altLang="en-US" sz="1200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42421" y="3471250"/>
            <a:ext cx="338554" cy="300428"/>
            <a:chOff x="6142421" y="4784501"/>
            <a:chExt cx="338554" cy="346832"/>
          </a:xfrm>
        </p:grpSpPr>
        <p:sp>
          <p:nvSpPr>
            <p:cNvPr id="57" name="泪滴形 56"/>
            <p:cNvSpPr/>
            <p:nvPr/>
          </p:nvSpPr>
          <p:spPr>
            <a:xfrm rot="2683524" flipV="1">
              <a:off x="6152159" y="4784501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42421" y="4811549"/>
              <a:ext cx="338554" cy="319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办</a:t>
              </a:r>
              <a:endParaRPr lang="zh-CN" altLang="en-US" sz="1200" dirty="0"/>
            </a:p>
          </p:txBody>
        </p:sp>
      </p:grpSp>
      <p:sp>
        <p:nvSpPr>
          <p:cNvPr id="59" name="文本框 56"/>
          <p:cNvSpPr txBox="1"/>
          <p:nvPr/>
        </p:nvSpPr>
        <p:spPr>
          <a:xfrm>
            <a:off x="7028246" y="3437750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2</a:t>
            </a:r>
            <a:endParaRPr lang="zh-CN" altLang="en-US" sz="1200" dirty="0"/>
          </a:p>
        </p:txBody>
      </p:sp>
      <p:grpSp>
        <p:nvGrpSpPr>
          <p:cNvPr id="60" name="组合 59"/>
          <p:cNvGrpSpPr/>
          <p:nvPr/>
        </p:nvGrpSpPr>
        <p:grpSpPr>
          <a:xfrm>
            <a:off x="7647388" y="3029703"/>
            <a:ext cx="338554" cy="287031"/>
            <a:chOff x="7647388" y="3702803"/>
            <a:chExt cx="338554" cy="287031"/>
          </a:xfrm>
        </p:grpSpPr>
        <p:sp>
          <p:nvSpPr>
            <p:cNvPr id="61" name="泪滴形 60"/>
            <p:cNvSpPr/>
            <p:nvPr/>
          </p:nvSpPr>
          <p:spPr>
            <a:xfrm rot="2683524" flipV="1">
              <a:off x="7660392" y="3702803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47388" y="371283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720602" y="2311662"/>
            <a:ext cx="338554" cy="301951"/>
            <a:chOff x="8660642" y="3329536"/>
            <a:chExt cx="338554" cy="301951"/>
          </a:xfrm>
        </p:grpSpPr>
        <p:sp>
          <p:nvSpPr>
            <p:cNvPr id="64" name="泪滴形 63"/>
            <p:cNvSpPr/>
            <p:nvPr/>
          </p:nvSpPr>
          <p:spPr>
            <a:xfrm rot="2683524" flipV="1">
              <a:off x="8664131" y="3329536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660642" y="335448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办</a:t>
              </a:r>
              <a:endParaRPr lang="zh-CN" altLang="en-US" sz="1200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9426761" y="3348654"/>
            <a:ext cx="338554" cy="284825"/>
            <a:chOff x="9426761" y="4021754"/>
            <a:chExt cx="338554" cy="284825"/>
          </a:xfrm>
        </p:grpSpPr>
        <p:sp>
          <p:nvSpPr>
            <p:cNvPr id="67" name="泪滴形 66"/>
            <p:cNvSpPr/>
            <p:nvPr/>
          </p:nvSpPr>
          <p:spPr>
            <a:xfrm rot="2683524" flipV="1">
              <a:off x="9452408" y="4025998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426761" y="402175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sp>
        <p:nvSpPr>
          <p:cNvPr id="72" name="文本框 56"/>
          <p:cNvSpPr txBox="1"/>
          <p:nvPr/>
        </p:nvSpPr>
        <p:spPr>
          <a:xfrm>
            <a:off x="7255397" y="2339584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3</a:t>
            </a:r>
            <a:endParaRPr lang="zh-CN" altLang="en-US" sz="1200" dirty="0"/>
          </a:p>
        </p:txBody>
      </p:sp>
      <p:sp>
        <p:nvSpPr>
          <p:cNvPr id="73" name="文本框 56"/>
          <p:cNvSpPr txBox="1"/>
          <p:nvPr/>
        </p:nvSpPr>
        <p:spPr>
          <a:xfrm>
            <a:off x="7900173" y="2870623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5</a:t>
            </a:r>
            <a:endParaRPr lang="zh-CN" altLang="en-US" sz="1200" dirty="0"/>
          </a:p>
        </p:txBody>
      </p:sp>
      <p:sp>
        <p:nvSpPr>
          <p:cNvPr id="74" name="文本框 56"/>
          <p:cNvSpPr txBox="1"/>
          <p:nvPr/>
        </p:nvSpPr>
        <p:spPr>
          <a:xfrm>
            <a:off x="8919505" y="2076143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7</a:t>
            </a:r>
            <a:endParaRPr lang="zh-CN" altLang="en-US" sz="1200" dirty="0"/>
          </a:p>
        </p:txBody>
      </p:sp>
      <p:sp>
        <p:nvSpPr>
          <p:cNvPr id="75" name="文本框 56"/>
          <p:cNvSpPr txBox="1"/>
          <p:nvPr/>
        </p:nvSpPr>
        <p:spPr>
          <a:xfrm>
            <a:off x="9684004" y="3095474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6</a:t>
            </a:r>
            <a:endParaRPr lang="zh-CN" altLang="en-US" sz="1200" dirty="0"/>
          </a:p>
        </p:txBody>
      </p:sp>
      <p:sp>
        <p:nvSpPr>
          <p:cNvPr id="77" name="选 1"/>
          <p:cNvSpPr txBox="1"/>
          <p:nvPr/>
        </p:nvSpPr>
        <p:spPr>
          <a:xfrm>
            <a:off x="579567" y="1041839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78" name="选 1"/>
          <p:cNvSpPr txBox="1"/>
          <p:nvPr/>
        </p:nvSpPr>
        <p:spPr>
          <a:xfrm>
            <a:off x="1087566" y="1041837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79" name="选 1"/>
          <p:cNvSpPr txBox="1"/>
          <p:nvPr/>
        </p:nvSpPr>
        <p:spPr>
          <a:xfrm>
            <a:off x="1595567" y="1041838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80" name="选 1"/>
          <p:cNvSpPr txBox="1"/>
          <p:nvPr/>
        </p:nvSpPr>
        <p:spPr>
          <a:xfrm>
            <a:off x="1012914" y="214492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82" name="选 1"/>
          <p:cNvSpPr txBox="1"/>
          <p:nvPr/>
        </p:nvSpPr>
        <p:spPr>
          <a:xfrm>
            <a:off x="1468558" y="215762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2" name="矩形标注 1"/>
          <p:cNvSpPr/>
          <p:nvPr/>
        </p:nvSpPr>
        <p:spPr>
          <a:xfrm>
            <a:off x="4927999" y="1492321"/>
            <a:ext cx="2368951" cy="882875"/>
          </a:xfrm>
          <a:prstGeom prst="wedgeRectCallout">
            <a:avLst>
              <a:gd name="adj1" fmla="val 50911"/>
              <a:gd name="adj2" fmla="val 86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ysClr val="windowText" lastClr="000000"/>
                </a:solidFill>
              </a:rPr>
              <a:t>绿城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·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玉兰花园的二期新产品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——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绿城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·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青春里，延续绿城集团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young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系列的青春梦想，打造绿城在长兴的首个互联网智慧社区</a:t>
            </a:r>
            <a:r>
              <a:rPr lang="zh-CN" altLang="en-US" sz="1100" dirty="0" smtClean="0">
                <a:solidFill>
                  <a:sysClr val="windowText" lastClr="000000"/>
                </a:solidFill>
              </a:rPr>
              <a:t>。</a:t>
            </a:r>
            <a:endParaRPr lang="zh-CN" altLang="en-US" sz="1100" dirty="0">
              <a:solidFill>
                <a:sysClr val="windowText" lastClr="000000"/>
              </a:solidFill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33" grpId="0"/>
      <p:bldP spid="59" grpId="0"/>
      <p:bldP spid="72" grpId="0"/>
      <p:bldP spid="73" grpId="0"/>
      <p:bldP spid="74" grpId="0"/>
      <p:bldP spid="75" grpId="0"/>
      <p:bldP spid="77" grpId="1"/>
      <p:bldP spid="78" grpId="1"/>
      <p:bldP spid="79" grpId="1"/>
      <p:bldP spid="80" grpId="1"/>
      <p:bldP spid="82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01599" y="955470"/>
            <a:ext cx="2500830" cy="4468448"/>
            <a:chOff x="101599" y="955470"/>
            <a:chExt cx="2500830" cy="4468448"/>
          </a:xfrm>
        </p:grpSpPr>
        <p:sp>
          <p:nvSpPr>
            <p:cNvPr id="3" name="矩形 2"/>
            <p:cNvSpPr/>
            <p:nvPr/>
          </p:nvSpPr>
          <p:spPr>
            <a:xfrm>
              <a:off x="101599" y="955470"/>
              <a:ext cx="2500830" cy="4468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性别：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□男□女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年龄：           </a:t>
              </a:r>
              <a:r>
                <a:rPr lang="en-US" altLang="zh-CN" sz="1200" dirty="0" smtClean="0">
                  <a:solidFill>
                    <a:schemeClr val="tx1"/>
                  </a:solidFill>
                </a:rPr>
                <a:t>- 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447675" indent="-447675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户籍</a:t>
              </a:r>
              <a:r>
                <a:rPr lang="zh-CN" altLang="en-US" sz="1200" dirty="0">
                  <a:solidFill>
                    <a:schemeClr val="tx1"/>
                  </a:solidFill>
                </a:rPr>
                <a:t>： □省外□省内□杭州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县市</a:t>
              </a:r>
              <a:br>
                <a:rPr lang="en-US" altLang="zh-CN" sz="1200" dirty="0" smtClean="0">
                  <a:solidFill>
                    <a:schemeClr val="tx1"/>
                  </a:solidFill>
                </a:rPr>
              </a:br>
              <a:r>
                <a:rPr lang="zh-CN" altLang="en-US" sz="1200" dirty="0" smtClean="0">
                  <a:solidFill>
                    <a:schemeClr val="tx1"/>
                  </a:solidFill>
                </a:rPr>
                <a:t>□</a:t>
              </a:r>
              <a:r>
                <a:rPr lang="zh-CN" altLang="en-US" sz="1200" dirty="0">
                  <a:solidFill>
                    <a:schemeClr val="tx1"/>
                  </a:solidFill>
                </a:rPr>
                <a:t>新杭州□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杭州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43378" y="1353497"/>
              <a:ext cx="482600" cy="1481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165056" y="1353497"/>
              <a:ext cx="482600" cy="1481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5855465" y="1897421"/>
            <a:ext cx="4605050" cy="3344374"/>
          </a:xfrm>
          <a:prstGeom prst="rect">
            <a:avLst/>
          </a:prstGeom>
          <a:blipFill dpi="0" rotWithShape="1">
            <a:blip r:embed="rId3" cstate="print">
              <a:alphaModFix amt="56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6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7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8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9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30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31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35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6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7" name="查询下拉"/>
          <p:cNvSpPr/>
          <p:nvPr/>
        </p:nvSpPr>
        <p:spPr>
          <a:xfrm>
            <a:off x="9599784" y="951085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  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162" name="图片 161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163" name="矩形 162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选 1"/>
          <p:cNvSpPr txBox="1"/>
          <p:nvPr/>
        </p:nvSpPr>
        <p:spPr>
          <a:xfrm>
            <a:off x="1550653" y="160517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32" name="选 1"/>
          <p:cNvSpPr txBox="1"/>
          <p:nvPr/>
        </p:nvSpPr>
        <p:spPr>
          <a:xfrm>
            <a:off x="564589" y="187187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1" grpId="0" animBg="1"/>
      <p:bldP spid="35" grpId="0"/>
      <p:bldP spid="36" grpId="0"/>
      <p:bldP spid="37" grpId="0"/>
      <p:bldP spid="2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086" y="922749"/>
            <a:ext cx="9564914" cy="498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9232138" y="793655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橙天</a:t>
            </a:r>
            <a:r>
              <a:rPr lang="en-US" altLang="zh-CN" sz="1200" dirty="0" smtClean="0">
                <a:solidFill>
                  <a:schemeClr val="tx1"/>
                </a:solidFill>
              </a:rPr>
              <a:t>66</a:t>
            </a:r>
            <a:r>
              <a:rPr lang="zh-CN" altLang="en-US" sz="1200" dirty="0" smtClean="0">
                <a:solidFill>
                  <a:schemeClr val="tx1"/>
                </a:solidFill>
              </a:rPr>
              <a:t>号电影院项目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农耕文化园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龙之梦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地图"/>
          <p:cNvSpPr txBox="1"/>
          <p:nvPr/>
        </p:nvSpPr>
        <p:spPr>
          <a:xfrm>
            <a:off x="9064430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12" name="查询"/>
          <p:cNvSpPr/>
          <p:nvPr/>
        </p:nvSpPr>
        <p:spPr>
          <a:xfrm>
            <a:off x="9667362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13" name="监测"/>
          <p:cNvSpPr/>
          <p:nvPr/>
        </p:nvSpPr>
        <p:spPr>
          <a:xfrm>
            <a:off x="10270294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14" name="工具"/>
          <p:cNvSpPr/>
          <p:nvPr/>
        </p:nvSpPr>
        <p:spPr>
          <a:xfrm>
            <a:off x="10873227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15" name="地图下拉"/>
          <p:cNvGrpSpPr/>
          <p:nvPr/>
        </p:nvGrpSpPr>
        <p:grpSpPr>
          <a:xfrm>
            <a:off x="8979296" y="973748"/>
            <a:ext cx="563869" cy="646331"/>
            <a:chOff x="8979293" y="990107"/>
            <a:chExt cx="563869" cy="746166"/>
          </a:xfrm>
        </p:grpSpPr>
        <p:sp>
          <p:nvSpPr>
            <p:cNvPr id="16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  <a:endParaRPr lang="zh-CN" altLang="en-US" sz="1050" b="1" dirty="0"/>
            </a:p>
          </p:txBody>
        </p:sp>
        <p:sp>
          <p:nvSpPr>
            <p:cNvPr id="17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  <a:endParaRPr lang="zh-CN" altLang="en-US" b="1" dirty="0"/>
            </a:p>
          </p:txBody>
        </p:sp>
      </p:grpSp>
      <p:sp>
        <p:nvSpPr>
          <p:cNvPr id="18" name="监测下拉"/>
          <p:cNvSpPr/>
          <p:nvPr/>
        </p:nvSpPr>
        <p:spPr>
          <a:xfrm>
            <a:off x="10143698" y="96559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19" name="工具下拉"/>
          <p:cNvSpPr/>
          <p:nvPr/>
        </p:nvSpPr>
        <p:spPr>
          <a:xfrm>
            <a:off x="10754521" y="97374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20" name="查询下拉"/>
          <p:cNvSpPr/>
          <p:nvPr/>
        </p:nvSpPr>
        <p:spPr>
          <a:xfrm>
            <a:off x="9599784" y="965599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  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√展示</a:t>
            </a:r>
            <a:endParaRPr lang="zh-CN" altLang="en-US" sz="1050" b="1" dirty="0"/>
          </a:p>
        </p:txBody>
      </p:sp>
      <p:pic>
        <p:nvPicPr>
          <p:cNvPr id="21" name="图片 20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7035800" y="1970412"/>
            <a:ext cx="2762912" cy="1959429"/>
            <a:chOff x="5466688" y="2133600"/>
            <a:chExt cx="2762912" cy="1959429"/>
          </a:xfrm>
        </p:grpSpPr>
        <p:sp>
          <p:nvSpPr>
            <p:cNvPr id="23" name="矩形 22"/>
            <p:cNvSpPr/>
            <p:nvPr/>
          </p:nvSpPr>
          <p:spPr>
            <a:xfrm>
              <a:off x="5466688" y="2133600"/>
              <a:ext cx="2762912" cy="1959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>
              <a:norm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“橙天地”文化休闲项目计划总投资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亿元，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2015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年计划投资额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6000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万元，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1—8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月已完成投资额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2768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万元。该项目预计于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月开工建设，主要建设现代化全数字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厅航母级影城及与由电影事业所衍生的主题文化中心、儿童体验中心等。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098250" y="2162629"/>
              <a:ext cx="131350" cy="19158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50000"/>
                </a:lnSpc>
              </a:pPr>
              <a:r>
                <a:rPr lang="zh-CN" altLang="en-US" sz="1100" dirty="0" smtClean="0">
                  <a:solidFill>
                    <a:schemeClr val="tx1"/>
                  </a:solidFill>
                </a:rPr>
                <a:t>▲</a:t>
              </a:r>
              <a:r>
                <a:rPr lang="en-US" altLang="zh-CN" sz="1100" dirty="0" smtClean="0">
                  <a:solidFill>
                    <a:schemeClr val="tx1"/>
                  </a:solidFill>
                </a:rPr>
                <a:t>————</a:t>
              </a:r>
              <a:r>
                <a:rPr lang="zh-CN" altLang="en-US" sz="1100" dirty="0" smtClean="0">
                  <a:solidFill>
                    <a:schemeClr val="tx1"/>
                  </a:solidFill>
                </a:rPr>
                <a:t>▼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同心圆 24"/>
          <p:cNvSpPr/>
          <p:nvPr/>
        </p:nvSpPr>
        <p:spPr>
          <a:xfrm>
            <a:off x="9826171" y="1770743"/>
            <a:ext cx="216000" cy="216000"/>
          </a:xfrm>
          <a:prstGeom prst="donut">
            <a:avLst>
              <a:gd name="adj" fmla="val 3711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7" name="同心圆 26"/>
          <p:cNvSpPr/>
          <p:nvPr/>
        </p:nvSpPr>
        <p:spPr>
          <a:xfrm>
            <a:off x="11976000" y="3624943"/>
            <a:ext cx="216000" cy="216000"/>
          </a:xfrm>
          <a:prstGeom prst="donut">
            <a:avLst>
              <a:gd name="adj" fmla="val 371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5" grpId="0" animBg="1"/>
      <p:bldP spid="27" grpId="0" animBg="1"/>
    </p:bldLst>
  </p:timing>
</p:sld>
</file>

<file path=ppt/theme/theme1.xml><?xml version="1.0" encoding="utf-8"?>
<a:theme xmlns:a="http://schemas.openxmlformats.org/drawingml/2006/main" name="4_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4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瑞谷房地产决策支持系统简介20161129</Template>
  <TotalTime>0</TotalTime>
  <Words>4049</Words>
  <Application>WPS 演示</Application>
  <PresentationFormat>自定义</PresentationFormat>
  <Paragraphs>1177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微软雅黑</vt:lpstr>
      <vt:lpstr>黑体</vt:lpstr>
      <vt:lpstr>华文隶书</vt:lpstr>
      <vt:lpstr>方正姚体</vt:lpstr>
      <vt:lpstr>Times New Roman</vt:lpstr>
      <vt:lpstr>Arial Unicode MS</vt:lpstr>
      <vt:lpstr>4_Office 主题</vt:lpstr>
      <vt:lpstr>Office 主题</vt:lpstr>
      <vt:lpstr>长兴智慧城市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</dc:creator>
  <cp:lastModifiedBy>Administrator</cp:lastModifiedBy>
  <cp:revision>195</cp:revision>
  <dcterms:created xsi:type="dcterms:W3CDTF">2017-03-22T07:04:00Z</dcterms:created>
  <dcterms:modified xsi:type="dcterms:W3CDTF">2017-08-11T13:41:34Z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